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notesMasterIdLst>
    <p:notesMasterId r:id="rId34"/>
  </p:notesMasterIdLst>
  <p:sldIdLst>
    <p:sldId id="363" r:id="rId6"/>
    <p:sldId id="487" r:id="rId7"/>
    <p:sldId id="520" r:id="rId8"/>
    <p:sldId id="364" r:id="rId9"/>
    <p:sldId id="526" r:id="rId10"/>
    <p:sldId id="492" r:id="rId11"/>
    <p:sldId id="501" r:id="rId12"/>
    <p:sldId id="488" r:id="rId13"/>
    <p:sldId id="505" r:id="rId14"/>
    <p:sldId id="504" r:id="rId15"/>
    <p:sldId id="509" r:id="rId16"/>
    <p:sldId id="527" r:id="rId17"/>
    <p:sldId id="392" r:id="rId18"/>
    <p:sldId id="530" r:id="rId19"/>
    <p:sldId id="531" r:id="rId20"/>
    <p:sldId id="398" r:id="rId21"/>
    <p:sldId id="521" r:id="rId22"/>
    <p:sldId id="523" r:id="rId23"/>
    <p:sldId id="525" r:id="rId24"/>
    <p:sldId id="407" r:id="rId25"/>
    <p:sldId id="409" r:id="rId26"/>
    <p:sldId id="511" r:id="rId27"/>
    <p:sldId id="512" r:id="rId28"/>
    <p:sldId id="441" r:id="rId29"/>
    <p:sldId id="442" r:id="rId30"/>
    <p:sldId id="443" r:id="rId31"/>
    <p:sldId id="444" r:id="rId32"/>
    <p:sldId id="518" r:id="rId3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299"/>
    <a:srgbClr val="003399"/>
    <a:srgbClr val="012EF6"/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5687"/>
  </p:normalViewPr>
  <p:slideViewPr>
    <p:cSldViewPr snapToGrid="0" snapToObjects="1">
      <p:cViewPr varScale="1">
        <p:scale>
          <a:sx n="68" d="100"/>
          <a:sy n="68" d="100"/>
        </p:scale>
        <p:origin x="8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276BE-676C-C741-9391-27F7C4463BEE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01001-610C-A44D-B936-3F73A3330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02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9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5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9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5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73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0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5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6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4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7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15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30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52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5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00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49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7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53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5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06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47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21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95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7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83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30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4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62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81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1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16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00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55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626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8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88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3EB26-1196-16AC-7A77-3F69BE9B7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B2DAE5-DF93-6DBD-8901-AF7DDC301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3D2B8-F5B9-C97C-7797-4C72895B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0CBD45-18B5-C0F1-077F-7D07270C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6C893E-DCB5-DD44-F44D-97F7605A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2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8672C-1336-4791-429F-DD22FF7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E2104-A1EC-671F-A1F4-AE9B64769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66E07-AFBC-0194-206A-08EE1BA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8854F3-A48B-EECB-0451-0BCF437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5F9CC8-A368-D4FA-DB93-67A7A3B7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1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29FBF8-A680-8104-B441-9AC17E1B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20632F-9B48-B821-98F1-5F0932A7D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73637D-69E2-D11A-6168-30C12512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12803-1DAE-C754-BCCC-9B203E50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0430C6-6ADE-5C13-9F53-1A880F62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96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2706C-1267-CCEE-5722-F591AD1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D8AB9-8166-7AC8-ABAB-CBD96FA17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29FE11-0167-194C-15C5-7636C0DA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AC786B-2769-DE38-A718-97BFE13B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57CC91-1680-B851-C605-5EDD09EC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7A93AB-AFDA-B590-70A4-B5333554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84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7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632DB-12F1-E199-61DC-B10515DC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954E6-0B6A-28DF-F471-FF825EC81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30A220-8A31-66B0-2833-DBA100E22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8A8916-09ED-5F5D-9CF8-9C959AE69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5DDE32-E53D-C3F4-F848-A9B7E6544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0AA18B-185C-E9CC-B38F-5806301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D33D08-8B87-9384-ECDE-C640AC93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5660CFB-E1DE-E99C-196A-ACFCB94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69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66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37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29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55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C57921-525B-EB79-C45E-EE3AB05A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229FB5-D123-DBC5-DFF0-F7253896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DEBC7E-51F9-D665-C850-204F084A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A4E15B-26E4-1A1B-3807-A132FA5E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2576E-42AF-0063-15A3-03BE7962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18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6BCC85-076D-6B4C-4057-2DBDB30A0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C1C4CB-81E5-71B3-454C-4E26D403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FC5F2-E0A8-B235-8DFF-D980B0DFD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416C4-EC82-64A2-D8DC-677583FD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9F8336-171A-BB85-5B94-454D8DC1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8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DF918-8A26-090E-A298-BA726C31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597B50-9734-F2D4-1666-BBCE1196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D620E3-F89C-E332-80C2-1581B123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7E89E2-FA96-CF92-845F-3C137E7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CAD80-BDF5-29C3-BC81-16AFE753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7CB78-2049-0A05-20E0-1135AEFF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6554CB-A97A-E4FA-BB69-FB677AE7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5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4716F-A135-9408-84CD-1178AC4E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6E5BD-ABC2-556C-56E4-EEC97B3C7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793B45-2991-EB1E-13E3-B1917C1AB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0EE27F-3293-73BE-251A-6891EFFD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62C2AA-97FE-1212-DEB8-6F037146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66AAB9-084B-E4B7-1289-8E6A159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6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FBBF9-157B-B057-C7B6-DAAD539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2FB2DD-770E-979C-3057-BA9210CA9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54A13C-3C3B-DE31-B888-15503AF1C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308AF7-A1AA-EE75-7C9A-6C2B45E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139C82-10FF-C9C9-73D4-97843E41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5E32FD-B83F-DC59-D0DE-0DC5B30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4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8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4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E30FDF-0CAD-C3FE-0391-689B65A7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86745D-D9AA-4F86-9050-43981A50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DD22E-38CF-228D-8875-76D0913DA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25AD-CB4F-3147-AAB7-8E1CA73C82A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3F3F4-C534-CF96-C583-2F65C3D6A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5888F8-9715-4316-B9E2-3D08AC8EC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B606-BBD8-954A-A0A1-D240118F2EE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danube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hyperlink" Target="https://www.interreg-danube.eu/uploads/media/default/0001/57/eb0a742c65d6fd5a579075a602c376b2f3c66aba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reg-danube.eu/about-dtp/priorities-objectives-2021-2027/priority-4-better-cooperation-governance-in-danube-region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terreg-danube.eu/about-dtp/priorities-objectives-2021-2027/priority-3-more-social-danube-reg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terreg-danube.eu/about-dtp/priorities-objectives-2021-2027/priority-2-greener-low-carbon-danube-region" TargetMode="External"/><Relationship Id="rId5" Type="http://schemas.openxmlformats.org/officeDocument/2006/relationships/hyperlink" Target="https://www.interreg-danube.eu/about-dtp/priorities-objectives-2021-2027/priority-1-smarter-danube-region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418662" y="1658507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437726" y="1153391"/>
            <a:ext cx="5346918" cy="28786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800" dirty="0">
                <a:solidFill>
                  <a:srgbClr val="034EA2"/>
                </a:solidFill>
                <a:latin typeface="Open Sans" panose="020B0606030504020204"/>
                <a:ea typeface="+mn-ea"/>
                <a:cs typeface="+mn-cs"/>
              </a:rPr>
              <a:t>Info Day</a:t>
            </a:r>
          </a:p>
          <a:p>
            <a:pPr algn="l">
              <a:lnSpc>
                <a:spcPct val="100000"/>
              </a:lnSpc>
            </a:pPr>
            <a:r>
              <a:rPr lang="en-US" sz="2800" dirty="0" smtClean="0">
                <a:solidFill>
                  <a:srgbClr val="034EA2"/>
                </a:solidFill>
                <a:latin typeface="Open Sans" panose="020B0606030504020204"/>
                <a:ea typeface="+mn-ea"/>
                <a:cs typeface="+mn-cs"/>
              </a:rPr>
              <a:t>Bulgaria</a:t>
            </a:r>
          </a:p>
          <a:p>
            <a:pPr algn="l">
              <a:lnSpc>
                <a:spcPct val="100000"/>
              </a:lnSpc>
            </a:pPr>
            <a:endParaRPr lang="en-US" sz="4800" dirty="0">
              <a:solidFill>
                <a:srgbClr val="034EA2"/>
              </a:solidFill>
              <a:latin typeface="Open Sans" panose="020B0606030504020204"/>
              <a:ea typeface="+mn-ea"/>
              <a:cs typeface="+mn-cs"/>
            </a:endParaRPr>
          </a:p>
          <a:p>
            <a:pPr algn="l">
              <a:lnSpc>
                <a:spcPct val="100000"/>
              </a:lnSpc>
            </a:pPr>
            <a:r>
              <a:rPr lang="en-US" sz="4800" dirty="0" smtClean="0">
                <a:solidFill>
                  <a:srgbClr val="034EA2"/>
                </a:solidFill>
                <a:latin typeface="Open Sans" panose="020B0606030504020204"/>
                <a:ea typeface="+mn-ea"/>
                <a:cs typeface="+mn-cs"/>
              </a:rPr>
              <a:t>DRP 2</a:t>
            </a:r>
            <a:r>
              <a:rPr lang="en-US" sz="4800" baseline="30000" dirty="0" smtClean="0">
                <a:solidFill>
                  <a:srgbClr val="034EA2"/>
                </a:solidFill>
                <a:latin typeface="Open Sans" panose="020B0606030504020204"/>
                <a:ea typeface="+mn-ea"/>
                <a:cs typeface="+mn-cs"/>
              </a:rPr>
              <a:t>nd</a:t>
            </a:r>
            <a:r>
              <a:rPr lang="en-US" sz="4800" dirty="0" smtClean="0">
                <a:solidFill>
                  <a:srgbClr val="034EA2"/>
                </a:solidFill>
                <a:latin typeface="Open Sans" panose="020B0606030504020204"/>
                <a:ea typeface="+mn-ea"/>
                <a:cs typeface="+mn-cs"/>
              </a:rPr>
              <a:t> </a:t>
            </a:r>
            <a:r>
              <a:rPr lang="en-US" sz="4800" dirty="0" err="1" smtClean="0">
                <a:solidFill>
                  <a:srgbClr val="034EA2"/>
                </a:solidFill>
                <a:latin typeface="Open Sans" panose="020B0606030504020204"/>
                <a:ea typeface="+mn-ea"/>
                <a:cs typeface="+mn-cs"/>
              </a:rPr>
              <a:t>CfP</a:t>
            </a:r>
            <a:endParaRPr lang="en-US" sz="4800" dirty="0">
              <a:solidFill>
                <a:srgbClr val="034EA2"/>
              </a:solidFill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8CCD9-ACB8-19DF-9EA6-1814DD63DDAE}"/>
              </a:ext>
            </a:extLst>
          </p:cNvPr>
          <p:cNvSpPr txBox="1">
            <a:spLocks/>
          </p:cNvSpPr>
          <p:nvPr/>
        </p:nvSpPr>
        <p:spPr>
          <a:xfrm>
            <a:off x="355381" y="3720197"/>
            <a:ext cx="5346918" cy="1112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i="1" dirty="0">
              <a:solidFill>
                <a:srgbClr val="013299"/>
              </a:solidFill>
              <a:latin typeface="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1C643F-B122-0EE4-994C-78CE91DFD88E}"/>
              </a:ext>
            </a:extLst>
          </p:cNvPr>
          <p:cNvSpPr/>
          <p:nvPr/>
        </p:nvSpPr>
        <p:spPr>
          <a:xfrm>
            <a:off x="480258" y="5229383"/>
            <a:ext cx="3124419" cy="402492"/>
          </a:xfrm>
          <a:prstGeom prst="rect">
            <a:avLst/>
          </a:prstGeom>
          <a:solidFill>
            <a:srgbClr val="0132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3299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A3DC877-511C-9604-3E6C-848EFE867D34}"/>
              </a:ext>
            </a:extLst>
          </p:cNvPr>
          <p:cNvSpPr txBox="1">
            <a:spLocks/>
          </p:cNvSpPr>
          <p:nvPr/>
        </p:nvSpPr>
        <p:spPr>
          <a:xfrm>
            <a:off x="480257" y="5229383"/>
            <a:ext cx="3124419" cy="4024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Open Sans" panose="020B0606030504020204"/>
              </a:rPr>
              <a:t>07 March 2024, online</a:t>
            </a:r>
            <a:endParaRPr lang="en-US" sz="2000" b="1" i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4B379A2-326C-87D9-A67F-A3C497891D71}"/>
              </a:ext>
            </a:extLst>
          </p:cNvPr>
          <p:cNvSpPr txBox="1">
            <a:spLocks/>
          </p:cNvSpPr>
          <p:nvPr/>
        </p:nvSpPr>
        <p:spPr>
          <a:xfrm>
            <a:off x="480257" y="5732474"/>
            <a:ext cx="3124419" cy="4024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latin typeface="Open Sans" panose="020B0606030504020204"/>
              </a:rPr>
              <a:t>Johannes Gabriel</a:t>
            </a:r>
          </a:p>
          <a:p>
            <a:pPr algn="l"/>
            <a:r>
              <a:rPr lang="en-US" sz="1600" b="1" dirty="0" smtClean="0">
                <a:latin typeface="Open Sans" panose="020B0606030504020204"/>
              </a:rPr>
              <a:t>Senior Project Officer</a:t>
            </a:r>
            <a:endParaRPr lang="en-US" sz="1600" b="1" dirty="0">
              <a:latin typeface="Open Sans" panose="020B0606030504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300" y="1244601"/>
            <a:ext cx="48895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49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434871" y="1942231"/>
            <a:ext cx="11075638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GB" sz="2000" b="1" dirty="0">
              <a:solidFill>
                <a:srgbClr val="034EA2"/>
              </a:solidFill>
              <a:latin typeface="Open Sans" panose="020B0606030504020204"/>
              <a:ea typeface="+mj-ea"/>
              <a:cs typeface="+mj-cs"/>
            </a:endParaRPr>
          </a:p>
          <a:p>
            <a:pPr marL="457200" indent="-4572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34EA2"/>
                </a:solidFill>
                <a:latin typeface="Open Sans" panose="020B0606030504020204"/>
              </a:rPr>
              <a:t>Projects without clear focus/”niche”</a:t>
            </a:r>
          </a:p>
          <a:p>
            <a:pPr marL="457200" indent="-4572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34EA2"/>
                </a:solidFill>
                <a:latin typeface="Open Sans" panose="020B0606030504020204"/>
              </a:rPr>
              <a:t>P</a:t>
            </a:r>
            <a:r>
              <a:rPr lang="en-US" sz="2800" dirty="0" smtClean="0">
                <a:solidFill>
                  <a:srgbClr val="034EA2"/>
                </a:solidFill>
                <a:latin typeface="Open Sans" panose="020B0606030504020204"/>
              </a:rPr>
              <a:t>rojects </a:t>
            </a:r>
            <a:r>
              <a:rPr lang="en-US" sz="2800" dirty="0">
                <a:solidFill>
                  <a:srgbClr val="034EA2"/>
                </a:solidFill>
                <a:latin typeface="Open Sans" panose="020B0606030504020204"/>
              </a:rPr>
              <a:t>without clear territorial </a:t>
            </a:r>
            <a:r>
              <a:rPr lang="en-US" sz="2800" dirty="0" smtClean="0">
                <a:solidFill>
                  <a:srgbClr val="034EA2"/>
                </a:solidFill>
                <a:latin typeface="Open Sans" panose="020B0606030504020204"/>
              </a:rPr>
              <a:t>scenario</a:t>
            </a:r>
            <a:endParaRPr lang="en-US" sz="2800" dirty="0">
              <a:solidFill>
                <a:srgbClr val="034EA2"/>
              </a:solidFill>
              <a:latin typeface="Open Sans" panose="020B0606030504020204"/>
            </a:endParaRPr>
          </a:p>
          <a:p>
            <a:pPr marL="457200" indent="-4572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800" noProof="1" smtClean="0">
                <a:solidFill>
                  <a:srgbClr val="034EA2"/>
                </a:solidFill>
                <a:latin typeface="Open Sans" panose="020B0606030504020204"/>
              </a:rPr>
              <a:t>Projects </a:t>
            </a:r>
            <a:r>
              <a:rPr lang="en-GB" sz="2800" noProof="1">
                <a:solidFill>
                  <a:srgbClr val="034EA2"/>
                </a:solidFill>
                <a:latin typeface="Open Sans" panose="020B0606030504020204"/>
              </a:rPr>
              <a:t>with pre-dominant focus on research and data collection activities without translating their outcomes into </a:t>
            </a:r>
            <a:r>
              <a:rPr lang="en-GB" sz="2800" noProof="1" smtClean="0">
                <a:solidFill>
                  <a:srgbClr val="034EA2"/>
                </a:solidFill>
                <a:latin typeface="Open Sans" panose="020B0606030504020204"/>
              </a:rPr>
              <a:t>tangible results</a:t>
            </a:r>
          </a:p>
          <a:p>
            <a:pPr marL="457200" indent="-4572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034EA2"/>
                </a:solidFill>
                <a:latin typeface="Open Sans" panose="020B0606030504020204"/>
              </a:rPr>
              <a:t>Projects </a:t>
            </a:r>
            <a:r>
              <a:rPr lang="en-GB" sz="2800" dirty="0">
                <a:solidFill>
                  <a:srgbClr val="034EA2"/>
                </a:solidFill>
                <a:latin typeface="Open Sans" panose="020B0606030504020204"/>
              </a:rPr>
              <a:t>with pre-dominant focus on </a:t>
            </a:r>
            <a:r>
              <a:rPr lang="en-GB" sz="2800" dirty="0" smtClean="0">
                <a:solidFill>
                  <a:srgbClr val="034EA2"/>
                </a:solidFill>
                <a:latin typeface="Open Sans" panose="020B0606030504020204"/>
              </a:rPr>
              <a:t>infrastructure</a:t>
            </a:r>
          </a:p>
          <a:p>
            <a:pPr fontAlgn="base">
              <a:spcAft>
                <a:spcPts val="1000"/>
              </a:spcAft>
            </a:pPr>
            <a:endParaRPr lang="en-US" sz="2000" dirty="0" smtClean="0">
              <a:solidFill>
                <a:srgbClr val="034EA2"/>
              </a:solidFill>
              <a:latin typeface="Open Sans" panose="020B0606030504020204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079" y="1331722"/>
            <a:ext cx="2110287" cy="1911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018" y="0"/>
            <a:ext cx="1362982" cy="1331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2177" y="281141"/>
            <a:ext cx="5216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What do we NOT finance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6811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355381" y="974658"/>
            <a:ext cx="11075638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GB" sz="4000" b="1" dirty="0" smtClean="0">
              <a:solidFill>
                <a:srgbClr val="034EA2"/>
              </a:solidFill>
              <a:latin typeface="Aileron Heavy" pitchFamily="2" charset="77"/>
              <a:ea typeface="+mj-ea"/>
              <a:cs typeface="+mj-cs"/>
            </a:endParaRPr>
          </a:p>
          <a:p>
            <a:pPr fontAlgn="base">
              <a:spcAft>
                <a:spcPts val="1000"/>
              </a:spcAft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The 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application package and all relevant information about 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the 2</a:t>
            </a:r>
            <a:r>
              <a:rPr lang="en-US" sz="2400" baseline="30000" dirty="0" smtClean="0">
                <a:solidFill>
                  <a:srgbClr val="034EA2"/>
                </a:solidFill>
                <a:latin typeface="Open Sans" panose="020B0606030504020204"/>
              </a:rPr>
              <a:t>nd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en-US" sz="2400" dirty="0" err="1" smtClean="0">
                <a:solidFill>
                  <a:srgbClr val="034EA2"/>
                </a:solidFill>
                <a:latin typeface="Open Sans" panose="020B0606030504020204"/>
              </a:rPr>
              <a:t>CfP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 is available on 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the program website: 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  <a:hlinkClick r:id="rId3"/>
              </a:rPr>
              <a:t>http://www.interregdanube.eu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.</a:t>
            </a:r>
            <a:endParaRPr lang="" sz="2400" dirty="0" smtClean="0">
              <a:solidFill>
                <a:srgbClr val="034EA2"/>
              </a:solidFill>
              <a:latin typeface="Open Sans" panose="020B0606030504020204"/>
            </a:endParaRPr>
          </a:p>
          <a:p>
            <a:pPr fontAlgn="base">
              <a:spcAft>
                <a:spcPts val="1000"/>
              </a:spcAft>
            </a:pP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The following official </a:t>
            </a:r>
            <a:r>
              <a:rPr lang="en-US" sz="2400" dirty="0" err="1">
                <a:solidFill>
                  <a:srgbClr val="034EA2"/>
                </a:solidFill>
                <a:latin typeface="Open Sans" panose="020B0606030504020204"/>
              </a:rPr>
              <a:t>programme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 documents are to be read before the submission of a proposal: </a:t>
            </a:r>
            <a:endParaRPr lang="" sz="2400" dirty="0">
              <a:solidFill>
                <a:srgbClr val="034EA2"/>
              </a:solidFill>
              <a:latin typeface="Open Sans" panose="020B0606030504020204"/>
            </a:endParaRPr>
          </a:p>
          <a:p>
            <a:pPr marL="342900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Danube Region Programme document (IP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)</a:t>
            </a:r>
            <a:endParaRPr lang="" sz="2400" dirty="0">
              <a:solidFill>
                <a:srgbClr val="034EA2"/>
              </a:solidFill>
              <a:latin typeface="Open Sans" panose="020B0606030504020204"/>
            </a:endParaRPr>
          </a:p>
          <a:p>
            <a:pPr marL="342900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rgbClr val="034EA2"/>
                </a:solidFill>
                <a:latin typeface="Open Sans" panose="020B0606030504020204"/>
              </a:rPr>
              <a:t>Applicants’ Manual (Version 1.2 - date: October 2023</a:t>
            </a:r>
            <a:r>
              <a:rPr lang="en-US" sz="2400" b="1" u="sng" dirty="0" smtClean="0">
                <a:solidFill>
                  <a:srgbClr val="034EA2"/>
                </a:solidFill>
                <a:latin typeface="Open Sans" panose="020B0606030504020204"/>
              </a:rPr>
              <a:t>)</a:t>
            </a:r>
            <a:endParaRPr lang="" sz="2400" b="1" u="sng" dirty="0">
              <a:solidFill>
                <a:srgbClr val="034EA2"/>
              </a:solidFill>
              <a:latin typeface="Open Sans" panose="020B0606030504020204"/>
            </a:endParaRPr>
          </a:p>
          <a:p>
            <a:pPr marL="342900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rgbClr val="034EA2"/>
                </a:solidFill>
                <a:latin typeface="Open Sans" panose="020B0606030504020204"/>
              </a:rPr>
              <a:t>Manual on Eligibility of Expenditure (Version 2.0 - date: October </a:t>
            </a:r>
            <a:r>
              <a:rPr lang="en-US" sz="2400" b="1" u="sng" dirty="0" smtClean="0">
                <a:solidFill>
                  <a:srgbClr val="034EA2"/>
                </a:solidFill>
                <a:latin typeface="Open Sans" panose="020B0606030504020204"/>
              </a:rPr>
              <a:t>2023)</a:t>
            </a:r>
          </a:p>
          <a:p>
            <a:pPr marL="342900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b="1" u="sng" dirty="0" smtClean="0">
                <a:solidFill>
                  <a:srgbClr val="034EA2"/>
                </a:solidFill>
                <a:latin typeface="Open Sans" panose="020B0606030504020204"/>
              </a:rPr>
              <a:t>Guidelines </a:t>
            </a:r>
            <a:r>
              <a:rPr lang="en-US" sz="2400" b="1" u="sng" dirty="0">
                <a:solidFill>
                  <a:srgbClr val="034EA2"/>
                </a:solidFill>
                <a:latin typeface="Open Sans" panose="020B0606030504020204"/>
              </a:rPr>
              <a:t>for filling in the AF (October 2023) </a:t>
            </a:r>
            <a:endParaRPr lang="" sz="2400" b="1" u="sng" dirty="0">
              <a:solidFill>
                <a:srgbClr val="034EA2"/>
              </a:solidFill>
              <a:latin typeface="Open Sans" panose="020B0606030504020204"/>
            </a:endParaRPr>
          </a:p>
          <a:p>
            <a:pPr marL="342900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How to develop a transnational 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project</a:t>
            </a:r>
            <a:endParaRPr lang="en-US" sz="2400" dirty="0">
              <a:solidFill>
                <a:srgbClr val="034EA2"/>
              </a:solidFill>
              <a:latin typeface="Open Sans" panose="020B0606030504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528" y="0"/>
            <a:ext cx="1362982" cy="1331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7914" y="405245"/>
            <a:ext cx="5320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Important Documents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80067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355381" y="974658"/>
            <a:ext cx="11075638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GB" sz="4000" b="1" dirty="0" smtClean="0">
              <a:solidFill>
                <a:srgbClr val="034EA2"/>
              </a:solidFill>
              <a:latin typeface="Aileron Heavy" pitchFamily="2" charset="77"/>
              <a:ea typeface="+mj-ea"/>
              <a:cs typeface="+mj-cs"/>
            </a:endParaRPr>
          </a:p>
          <a:p>
            <a:pPr fontAlgn="base">
              <a:spcAft>
                <a:spcPts val="1000"/>
              </a:spcAft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The 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program provides supporting tools at the application stage (</a:t>
            </a:r>
            <a:r>
              <a:rPr lang="en-US" sz="2400" u="sng" dirty="0">
                <a:solidFill>
                  <a:srgbClr val="034EA2"/>
                </a:solidFill>
                <a:latin typeface="Open Sans" panose="020B0606030504020204"/>
              </a:rPr>
              <a:t>e.g. individual consultations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) and events (</a:t>
            </a:r>
            <a:r>
              <a:rPr lang="en-US" sz="2400" u="sng" dirty="0">
                <a:solidFill>
                  <a:srgbClr val="034EA2"/>
                </a:solidFill>
                <a:latin typeface="Open Sans" panose="020B0606030504020204"/>
              </a:rPr>
              <a:t>e.g. thematic webinars, info days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) to facilitate project generation and support applicants in the project development process.</a:t>
            </a:r>
          </a:p>
          <a:p>
            <a:pPr fontAlgn="base">
              <a:spcAft>
                <a:spcPts val="1000"/>
              </a:spcAft>
            </a:pP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For general advice on the program and compliance requirements and national regulations, please contact your </a:t>
            </a:r>
            <a:r>
              <a:rPr lang="en-US" sz="2400" u="sng" dirty="0">
                <a:solidFill>
                  <a:srgbClr val="034EA2"/>
                </a:solidFill>
                <a:latin typeface="Open Sans" panose="020B0606030504020204"/>
              </a:rPr>
              <a:t>national contact point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. </a:t>
            </a:r>
          </a:p>
          <a:p>
            <a:pPr fontAlgn="base">
              <a:spcAft>
                <a:spcPts val="1000"/>
              </a:spcAft>
            </a:pP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For advice on the thematic focus of the project, please contact the </a:t>
            </a:r>
            <a:r>
              <a:rPr lang="en-US" sz="2400" u="sng" dirty="0" err="1">
                <a:solidFill>
                  <a:srgbClr val="034EA2"/>
                </a:solidFill>
                <a:latin typeface="Open Sans" panose="020B0606030504020204"/>
              </a:rPr>
              <a:t>programe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MA/JS</a:t>
            </a:r>
            <a:endParaRPr lang="en-US" sz="2400" dirty="0">
              <a:solidFill>
                <a:srgbClr val="034EA2"/>
              </a:solidFill>
              <a:latin typeface="Open Sans" panose="020B0606030504020204"/>
            </a:endParaRPr>
          </a:p>
          <a:p>
            <a:pPr fontAlgn="base">
              <a:spcAft>
                <a:spcPts val="1000"/>
              </a:spcAft>
            </a:pP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danube@interreg-danube.eu</a:t>
            </a:r>
            <a:endParaRPr lang="en-GB" sz="2400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528" y="0"/>
            <a:ext cx="1362982" cy="1331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3223" y="405245"/>
            <a:ext cx="361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Other Support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6857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418662" y="1658507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355381" y="1739679"/>
            <a:ext cx="5346918" cy="1709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Intervention logic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8CCD9-ACB8-19DF-9EA6-1814DD63DDAE}"/>
              </a:ext>
            </a:extLst>
          </p:cNvPr>
          <p:cNvSpPr txBox="1">
            <a:spLocks/>
          </p:cNvSpPr>
          <p:nvPr/>
        </p:nvSpPr>
        <p:spPr>
          <a:xfrm>
            <a:off x="355381" y="3720197"/>
            <a:ext cx="5346918" cy="1112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i="1" dirty="0">
              <a:solidFill>
                <a:srgbClr val="013299"/>
              </a:solidFill>
              <a:latin typeface="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341" y="2308223"/>
            <a:ext cx="3705740" cy="228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8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6288590" y="561109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Intervention logic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40827" y="2547530"/>
            <a:ext cx="5766955" cy="25977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hevron 21"/>
          <p:cNvSpPr/>
          <p:nvPr/>
        </p:nvSpPr>
        <p:spPr>
          <a:xfrm>
            <a:off x="229987" y="3349388"/>
            <a:ext cx="1257300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DRP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S.O.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428569" y="3349388"/>
            <a:ext cx="1353922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Project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Objectives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2759245" y="3349388"/>
            <a:ext cx="1353922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Activities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054449" y="3349388"/>
            <a:ext cx="1215735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Deliver-</a:t>
            </a:r>
            <a:r>
              <a:rPr lang="en-GB" sz="1400" b="1" dirty="0" err="1" smtClean="0">
                <a:solidFill>
                  <a:schemeClr val="bg1"/>
                </a:solidFill>
              </a:rPr>
              <a:t>ables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5201368" y="3349388"/>
            <a:ext cx="1213089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Outputs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6350579" y="3353005"/>
            <a:ext cx="1290585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Indicator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8791825" y="3346129"/>
            <a:ext cx="1290585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Result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Indicator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7565118" y="3353005"/>
            <a:ext cx="1290585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Result</a:t>
            </a:r>
          </a:p>
        </p:txBody>
      </p:sp>
      <p:cxnSp>
        <p:nvCxnSpPr>
          <p:cNvPr id="12" name="Elbow Connector 11"/>
          <p:cNvCxnSpPr>
            <a:stCxn id="29" idx="2"/>
            <a:endCxn id="22" idx="2"/>
          </p:cNvCxnSpPr>
          <p:nvPr/>
        </p:nvCxnSpPr>
        <p:spPr>
          <a:xfrm rot="5400000" flipH="1">
            <a:off x="4437738" y="662447"/>
            <a:ext cx="3617" cy="7351773"/>
          </a:xfrm>
          <a:prstGeom prst="bentConnector3">
            <a:avLst>
              <a:gd name="adj1" fmla="val -6320155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5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6288590" y="561109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Intervention logic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40827" y="2547530"/>
            <a:ext cx="5766955" cy="25977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hevron 21"/>
          <p:cNvSpPr/>
          <p:nvPr/>
        </p:nvSpPr>
        <p:spPr>
          <a:xfrm>
            <a:off x="229987" y="3349388"/>
            <a:ext cx="1257300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DRP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S.O. </a:t>
            </a:r>
            <a:r>
              <a:rPr lang="en-GB" sz="1400" b="1" dirty="0" smtClean="0">
                <a:solidFill>
                  <a:srgbClr val="00B050"/>
                </a:solidFill>
              </a:rPr>
              <a:t>4.2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1428569" y="3349388"/>
            <a:ext cx="1353922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Project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Objectives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690829">
            <a:off x="2919104" y="3702795"/>
            <a:ext cx="1353922" cy="987136"/>
          </a:xfrm>
          <a:prstGeom prst="chevron">
            <a:avLst>
              <a:gd name="adj" fmla="val 192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Activities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054449" y="3349388"/>
            <a:ext cx="1215735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Deliver-</a:t>
            </a:r>
            <a:r>
              <a:rPr lang="en-GB" sz="1400" b="1" dirty="0" err="1" smtClean="0">
                <a:solidFill>
                  <a:schemeClr val="bg1"/>
                </a:solidFill>
              </a:rPr>
              <a:t>ables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 rot="21043110">
            <a:off x="5358967" y="3027311"/>
            <a:ext cx="1213089" cy="987136"/>
          </a:xfrm>
          <a:prstGeom prst="chevron">
            <a:avLst>
              <a:gd name="adj" fmla="val 192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Outputs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6350579" y="3353005"/>
            <a:ext cx="1290585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Output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Indicator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8791825" y="3346129"/>
            <a:ext cx="1290585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Result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Indicator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7565118" y="3353005"/>
            <a:ext cx="1290585" cy="987136"/>
          </a:xfrm>
          <a:prstGeom prst="chevron">
            <a:avLst>
              <a:gd name="adj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" name="Rectangle 1"/>
          <p:cNvSpPr/>
          <p:nvPr/>
        </p:nvSpPr>
        <p:spPr>
          <a:xfrm>
            <a:off x="988507" y="2131509"/>
            <a:ext cx="2234046" cy="644236"/>
          </a:xfrm>
          <a:prstGeom prst="rect">
            <a:avLst/>
          </a:prstGeom>
          <a:noFill/>
          <a:ln>
            <a:solidFill>
              <a:srgbClr val="01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13299"/>
                </a:solidFill>
              </a:rPr>
              <a:t>New, sustainable bottom-up governance model</a:t>
            </a:r>
            <a:endParaRPr lang="en-GB" sz="1400" dirty="0">
              <a:solidFill>
                <a:srgbClr val="013299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05530" y="2775745"/>
            <a:ext cx="0" cy="570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06781" y="5428299"/>
            <a:ext cx="2234046" cy="644236"/>
          </a:xfrm>
          <a:prstGeom prst="rect">
            <a:avLst/>
          </a:prstGeom>
          <a:noFill/>
          <a:ln>
            <a:solidFill>
              <a:srgbClr val="01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1 large conference for experts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1825" y="1558952"/>
            <a:ext cx="2234046" cy="644236"/>
          </a:xfrm>
          <a:prstGeom prst="rect">
            <a:avLst/>
          </a:prstGeom>
          <a:noFill/>
          <a:ln>
            <a:solidFill>
              <a:srgbClr val="01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1 data-base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861169" y="2168435"/>
            <a:ext cx="0" cy="570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104646" y="4665077"/>
            <a:ext cx="1" cy="763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888" y="1212471"/>
            <a:ext cx="2110287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5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5" y="52713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A9F760-012C-FB44-AA4D-F1B0298B2BCB}"/>
              </a:ext>
            </a:extLst>
          </p:cNvPr>
          <p:cNvSpPr txBox="1"/>
          <p:nvPr/>
        </p:nvSpPr>
        <p:spPr>
          <a:xfrm>
            <a:off x="255628" y="1245961"/>
            <a:ext cx="1107563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34EA2"/>
                </a:solidFill>
                <a:latin typeface="Aileron Heavy" pitchFamily="2" charset="77"/>
              </a:rPr>
              <a:t>       </a:t>
            </a:r>
            <a:r>
              <a:rPr lang="en-GB" sz="2400" b="1" dirty="0" smtClean="0">
                <a:solidFill>
                  <a:srgbClr val="034EA2"/>
                </a:solidFill>
                <a:latin typeface="Open Sans"/>
              </a:rPr>
              <a:t>Output indicator                                                 </a:t>
            </a:r>
            <a:r>
              <a:rPr lang="en-GB" sz="2400" b="1" dirty="0" smtClean="0">
                <a:solidFill>
                  <a:srgbClr val="013299"/>
                </a:solidFill>
                <a:latin typeface="Open Sans"/>
              </a:rPr>
              <a:t>Result </a:t>
            </a:r>
            <a:r>
              <a:rPr lang="en-GB" sz="2400" b="1" dirty="0">
                <a:solidFill>
                  <a:srgbClr val="013299"/>
                </a:solidFill>
                <a:latin typeface="Open Sans"/>
              </a:rPr>
              <a:t>indicator</a:t>
            </a:r>
            <a:endParaRPr lang="en-US" sz="2400" b="1" dirty="0">
              <a:solidFill>
                <a:srgbClr val="013299"/>
              </a:solidFill>
              <a:latin typeface="Open Sans"/>
            </a:endParaRPr>
          </a:p>
          <a:p>
            <a:pPr algn="ctr"/>
            <a:endParaRPr lang="en-US" sz="3600" b="1" dirty="0">
              <a:solidFill>
                <a:srgbClr val="034EA2"/>
              </a:solidFill>
              <a:latin typeface="Aileron Heavy" pitchFamily="2" charset="77"/>
            </a:endParaRPr>
          </a:p>
          <a:p>
            <a:pPr algn="ctr"/>
            <a:endParaRPr lang="en-US" sz="2400" dirty="0">
              <a:solidFill>
                <a:srgbClr val="034EA2"/>
              </a:solidFill>
              <a:latin typeface="Aileron Heavy" pitchFamily="2" charset="77"/>
            </a:endParaRPr>
          </a:p>
          <a:p>
            <a:r>
              <a:rPr lang="en-GB" sz="2800" dirty="0">
                <a:solidFill>
                  <a:prstClr val="black"/>
                </a:solidFill>
              </a:rPr>
              <a:t/>
            </a:r>
            <a:br>
              <a:rPr lang="en-GB" sz="2800" dirty="0">
                <a:solidFill>
                  <a:prstClr val="black"/>
                </a:solidFill>
              </a:rPr>
            </a:br>
            <a:endParaRPr lang="en-GB" sz="2400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B87344-7706-D3EA-157A-10C984593110}"/>
              </a:ext>
            </a:extLst>
          </p:cNvPr>
          <p:cNvSpPr txBox="1"/>
          <p:nvPr/>
        </p:nvSpPr>
        <p:spPr>
          <a:xfrm>
            <a:off x="659807" y="2107735"/>
            <a:ext cx="3878613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hu-HU" sz="1200" dirty="0">
                <a:solidFill>
                  <a:srgbClr val="013299"/>
                </a:solidFill>
                <a:latin typeface="Open Sans" panose="020B0606030504020204"/>
              </a:rPr>
              <a:t>RCO82 Participations in joint actions promoting gender equality, equal opportunities and social inclusion</a:t>
            </a:r>
            <a:endParaRPr lang="en-US" sz="1200" noProof="1">
              <a:solidFill>
                <a:srgbClr val="013299"/>
              </a:solidFill>
              <a:latin typeface="Open Sans" panose="020B060603050402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69014" y="2134771"/>
            <a:ext cx="2975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13299"/>
                </a:solidFill>
                <a:latin typeface="Open Sans" panose="020B0606030504020204"/>
              </a:rPr>
              <a:t>RCR85 Participations in joint actions across borders after project completion</a:t>
            </a:r>
            <a:endParaRPr lang="hu-HU" sz="1200" dirty="0">
              <a:solidFill>
                <a:srgbClr val="013299"/>
              </a:solidFill>
              <a:latin typeface="Open Sans" panose="020B060603050402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5F1EC15-7A31-3A72-6A8C-0D62F653A485}"/>
              </a:ext>
            </a:extLst>
          </p:cNvPr>
          <p:cNvSpPr/>
          <p:nvPr/>
        </p:nvSpPr>
        <p:spPr>
          <a:xfrm>
            <a:off x="11602263" y="2877957"/>
            <a:ext cx="403698" cy="403698"/>
          </a:xfrm>
          <a:prstGeom prst="ellipse">
            <a:avLst/>
          </a:prstGeom>
          <a:solidFill>
            <a:schemeClr val="accent3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88012F2-44F4-BFC4-17D8-B6E17B040006}"/>
              </a:ext>
            </a:extLst>
          </p:cNvPr>
          <p:cNvSpPr/>
          <p:nvPr/>
        </p:nvSpPr>
        <p:spPr>
          <a:xfrm>
            <a:off x="50955" y="2152409"/>
            <a:ext cx="403698" cy="403698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B92D554-7CCB-12D1-D34F-9A53EBC4B756}"/>
              </a:ext>
            </a:extLst>
          </p:cNvPr>
          <p:cNvSpPr/>
          <p:nvPr/>
        </p:nvSpPr>
        <p:spPr>
          <a:xfrm>
            <a:off x="64256" y="3472625"/>
            <a:ext cx="403698" cy="403698"/>
          </a:xfrm>
          <a:prstGeom prst="ellipse">
            <a:avLst/>
          </a:prstGeom>
          <a:solidFill>
            <a:schemeClr val="accent4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576DDDA-FA16-EAF0-DB00-CAF53FF82AE8}"/>
              </a:ext>
            </a:extLst>
          </p:cNvPr>
          <p:cNvSpPr/>
          <p:nvPr/>
        </p:nvSpPr>
        <p:spPr>
          <a:xfrm>
            <a:off x="103656" y="4669222"/>
            <a:ext cx="403698" cy="40369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441" y="2175386"/>
            <a:ext cx="609653" cy="30482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4543" y="2863679"/>
            <a:ext cx="3942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13299"/>
                </a:solidFill>
                <a:latin typeface="Open Sans" panose="020B0606030504020204"/>
              </a:rPr>
              <a:t>RCO 83 Strategies and action plans jointly developed</a:t>
            </a:r>
            <a:endParaRPr lang="hu-HU" sz="1200" dirty="0">
              <a:solidFill>
                <a:srgbClr val="013299"/>
              </a:solidFill>
              <a:latin typeface="Aileron Heavy" pitchFamily="2" charset="7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62747" y="2823185"/>
            <a:ext cx="3777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13299"/>
                </a:solidFill>
                <a:latin typeface="Open Sans" panose="020B0606030504020204"/>
              </a:rPr>
              <a:t>RCR 79 Joint strategies and action plans taken up by organisations</a:t>
            </a:r>
            <a:endParaRPr lang="hu-HU" sz="1200" dirty="0">
              <a:solidFill>
                <a:srgbClr val="013299"/>
              </a:solidFill>
              <a:latin typeface="Open Sans" panose="020B060603050402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0067" y="3481713"/>
            <a:ext cx="4010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13299"/>
                </a:solidFill>
                <a:latin typeface="Open Sans" panose="020B0606030504020204"/>
              </a:rPr>
              <a:t>RCO 84 Pilot actions developed jointly and implemented in projects</a:t>
            </a:r>
            <a:endParaRPr lang="hu-HU" sz="1200" dirty="0">
              <a:solidFill>
                <a:srgbClr val="013299"/>
              </a:solidFill>
              <a:latin typeface="Aileron Heavy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C88012F2-44F4-BFC4-17D8-B6E17B040006}"/>
              </a:ext>
            </a:extLst>
          </p:cNvPr>
          <p:cNvSpPr/>
          <p:nvPr/>
        </p:nvSpPr>
        <p:spPr>
          <a:xfrm>
            <a:off x="11586473" y="2049227"/>
            <a:ext cx="403698" cy="403698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5F1EC15-7A31-3A72-6A8C-0D62F653A485}"/>
              </a:ext>
            </a:extLst>
          </p:cNvPr>
          <p:cNvSpPr/>
          <p:nvPr/>
        </p:nvSpPr>
        <p:spPr>
          <a:xfrm>
            <a:off x="59438" y="2812517"/>
            <a:ext cx="403698" cy="403698"/>
          </a:xfrm>
          <a:prstGeom prst="ellipse">
            <a:avLst/>
          </a:prstGeom>
          <a:solidFill>
            <a:schemeClr val="accent3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B92D554-7CCB-12D1-D34F-9A53EBC4B756}"/>
              </a:ext>
            </a:extLst>
          </p:cNvPr>
          <p:cNvSpPr/>
          <p:nvPr/>
        </p:nvSpPr>
        <p:spPr>
          <a:xfrm>
            <a:off x="11612442" y="3721232"/>
            <a:ext cx="403698" cy="403698"/>
          </a:xfrm>
          <a:prstGeom prst="ellipse">
            <a:avLst/>
          </a:prstGeom>
          <a:solidFill>
            <a:schemeClr val="accent4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69014" y="3487443"/>
            <a:ext cx="3596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13299"/>
                </a:solidFill>
                <a:latin typeface="Open Sans" panose="020B0606030504020204"/>
              </a:rPr>
              <a:t>ISI: Organisations with increased institutional capacity due to their participation in cooperation activities across borders, other than organisations counted under RCO 87  Organisations cooperating across borders (PPs, etc.) – e.g. organisations external to the partnership</a:t>
            </a:r>
            <a:endParaRPr lang="hu-HU" sz="1200" dirty="0">
              <a:solidFill>
                <a:srgbClr val="013299"/>
              </a:solidFill>
              <a:latin typeface="Open Sans" panose="020B0606030504020204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354327" y="2856344"/>
            <a:ext cx="563880" cy="243840"/>
          </a:xfrm>
          <a:prstGeom prst="rightArrow">
            <a:avLst/>
          </a:prstGeom>
          <a:solidFill>
            <a:schemeClr val="accent6">
              <a:alpha val="17000"/>
            </a:schemeClr>
          </a:solidFill>
          <a:ln w="12700" cap="flat" cmpd="sng" algn="ctr">
            <a:solidFill>
              <a:srgbClr val="3C7486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atte">
            <a:extrusionClr>
              <a:schemeClr val="accent4">
                <a:lumMod val="60000"/>
                <a:lumOff val="40000"/>
              </a:schemeClr>
            </a:extrusion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366227" y="3534783"/>
            <a:ext cx="571500" cy="243840"/>
          </a:xfrm>
          <a:prstGeom prst="rightArrow">
            <a:avLst/>
          </a:prstGeom>
          <a:solidFill>
            <a:srgbClr val="FFC000">
              <a:alpha val="17000"/>
            </a:srgbClr>
          </a:solidFill>
          <a:ln w="12700" cap="flat" cmpd="sng" algn="ctr">
            <a:solidFill>
              <a:srgbClr val="3C7486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atte">
            <a:extrusionClr>
              <a:srgbClr val="98C222">
                <a:lumMod val="60000"/>
                <a:lumOff val="40000"/>
              </a:srgbClr>
            </a:extrusion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2869457" y="4142506"/>
            <a:ext cx="541020" cy="243840"/>
          </a:xfrm>
          <a:prstGeom prst="rightArrow">
            <a:avLst/>
          </a:prstGeom>
          <a:solidFill>
            <a:srgbClr val="00B050">
              <a:alpha val="17000"/>
            </a:srgbClr>
          </a:solidFill>
          <a:ln w="762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atte">
            <a:extrusionClr>
              <a:srgbClr val="98C222">
                <a:lumMod val="60000"/>
                <a:lumOff val="40000"/>
              </a:srgbClr>
            </a:extrusion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3565" y="4757974"/>
            <a:ext cx="2759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013299"/>
                </a:solidFill>
                <a:latin typeface="Open Sans" panose="020B0606030504020204"/>
              </a:rPr>
              <a:t>RCO 116 </a:t>
            </a:r>
            <a:r>
              <a:rPr lang="en-GB" sz="1200" dirty="0">
                <a:solidFill>
                  <a:srgbClr val="013299"/>
                </a:solidFill>
                <a:latin typeface="Open Sans" panose="020B0606030504020204"/>
              </a:rPr>
              <a:t>Jointly developed solutions</a:t>
            </a:r>
            <a:endParaRPr lang="hu-HU" sz="1200" dirty="0">
              <a:solidFill>
                <a:srgbClr val="013299"/>
              </a:solidFill>
              <a:latin typeface="Aileron Heavy" pitchFamily="2" charset="7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62098" y="4835056"/>
            <a:ext cx="4293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13299"/>
                </a:solidFill>
                <a:latin typeface="Open Sans" panose="020B0606030504020204"/>
              </a:rPr>
              <a:t>RCR 104 Solutions taken up or up-scaled by organisations</a:t>
            </a:r>
            <a:endParaRPr lang="hu-HU" sz="1200" dirty="0">
              <a:solidFill>
                <a:srgbClr val="013299"/>
              </a:solidFill>
              <a:latin typeface="Open Sans" panose="020B060603050402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4543" y="5314168"/>
            <a:ext cx="3788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13299"/>
                </a:solidFill>
                <a:latin typeface="Open Sans" panose="020B0606030504020204"/>
              </a:rPr>
              <a:t>RCO 87  Organisations cooperating across borders</a:t>
            </a:r>
            <a:endParaRPr lang="hu-HU" sz="1200" dirty="0">
              <a:solidFill>
                <a:srgbClr val="013299"/>
              </a:solidFill>
              <a:latin typeface="Aileron Heavy" pitchFamily="2" charset="77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9014" y="5215935"/>
            <a:ext cx="449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13299"/>
                </a:solidFill>
                <a:latin typeface="Open Sans" panose="020B0606030504020204"/>
              </a:rPr>
              <a:t>ISI: Organisations with increased institutional capacity due to their participation in cooperation activities across borders</a:t>
            </a:r>
            <a:endParaRPr lang="hu-HU" sz="1200" dirty="0">
              <a:solidFill>
                <a:srgbClr val="013299"/>
              </a:solidFill>
              <a:latin typeface="Open Sans" panose="020B060603050402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0067" y="5888175"/>
            <a:ext cx="4214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srgbClr val="013299"/>
                </a:solidFill>
                <a:latin typeface="Aileron Heavy" pitchFamily="2" charset="77"/>
              </a:rPr>
              <a:t>RCO120 Projects supporting cooperation across borders to develop urban-rural linkages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576DDDA-FA16-EAF0-DB00-CAF53FF82AE8}"/>
              </a:ext>
            </a:extLst>
          </p:cNvPr>
          <p:cNvSpPr/>
          <p:nvPr/>
        </p:nvSpPr>
        <p:spPr>
          <a:xfrm>
            <a:off x="11644559" y="4723641"/>
            <a:ext cx="403698" cy="40369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E5F1EC15-7A31-3A72-6A8C-0D62F653A485}"/>
              </a:ext>
            </a:extLst>
          </p:cNvPr>
          <p:cNvSpPr/>
          <p:nvPr/>
        </p:nvSpPr>
        <p:spPr>
          <a:xfrm>
            <a:off x="78111" y="5890915"/>
            <a:ext cx="403698" cy="403698"/>
          </a:xfrm>
          <a:prstGeom prst="ellipse">
            <a:avLst/>
          </a:prstGeom>
          <a:solidFill>
            <a:schemeClr val="accent3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88012F2-44F4-BFC4-17D8-B6E17B040006}"/>
              </a:ext>
            </a:extLst>
          </p:cNvPr>
          <p:cNvSpPr/>
          <p:nvPr/>
        </p:nvSpPr>
        <p:spPr>
          <a:xfrm>
            <a:off x="82912" y="5247911"/>
            <a:ext cx="403698" cy="403698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C88012F2-44F4-BFC4-17D8-B6E17B040006}"/>
              </a:ext>
            </a:extLst>
          </p:cNvPr>
          <p:cNvSpPr/>
          <p:nvPr/>
        </p:nvSpPr>
        <p:spPr>
          <a:xfrm>
            <a:off x="11650420" y="5314168"/>
            <a:ext cx="403698" cy="403698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F0E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5329075" y="4803570"/>
            <a:ext cx="563880" cy="243840"/>
          </a:xfrm>
          <a:prstGeom prst="rightArrow">
            <a:avLst/>
          </a:prstGeom>
          <a:solidFill>
            <a:schemeClr val="accent6">
              <a:alpha val="17000"/>
            </a:schemeClr>
          </a:solidFill>
          <a:ln w="12700" cap="flat" cmpd="sng" algn="ctr">
            <a:solidFill>
              <a:srgbClr val="3C7486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atte">
            <a:extrusionClr>
              <a:schemeClr val="accent4">
                <a:lumMod val="60000"/>
                <a:lumOff val="40000"/>
              </a:schemeClr>
            </a:extrusion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331441" y="5347327"/>
            <a:ext cx="571500" cy="243840"/>
          </a:xfrm>
          <a:prstGeom prst="rightArrow">
            <a:avLst/>
          </a:prstGeom>
          <a:solidFill>
            <a:srgbClr val="FFC000">
              <a:alpha val="17000"/>
            </a:srgbClr>
          </a:solidFill>
          <a:ln w="12700" cap="flat" cmpd="sng" algn="ctr">
            <a:solidFill>
              <a:srgbClr val="3C7486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prstMaterial="matte">
            <a:extrusionClr>
              <a:srgbClr val="98C222">
                <a:lumMod val="60000"/>
                <a:lumOff val="40000"/>
              </a:srgbClr>
            </a:extrusionClr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794" y="133075"/>
            <a:ext cx="1362982" cy="133172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6288590" y="561109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Intervention logic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15198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255628" y="1245961"/>
            <a:ext cx="1107563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pPr algn="ctr"/>
            <a:endParaRPr lang="en-US" sz="3600" b="1" dirty="0">
              <a:solidFill>
                <a:srgbClr val="034EA2"/>
              </a:solidFill>
              <a:latin typeface="Aileron Heavy" pitchFamily="2" charset="77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Open Sans"/>
              </a:rPr>
              <a:t>ATTENTION: Projects have to contribute to at least two </a:t>
            </a:r>
            <a:r>
              <a:rPr lang="en-US" sz="2400" b="1" dirty="0" err="1">
                <a:solidFill>
                  <a:srgbClr val="FF0000"/>
                </a:solidFill>
                <a:latin typeface="Open Sans"/>
              </a:rPr>
              <a:t>programme</a:t>
            </a:r>
            <a:r>
              <a:rPr lang="en-US" sz="2400" b="1" dirty="0">
                <a:solidFill>
                  <a:srgbClr val="FF0000"/>
                </a:solidFill>
                <a:latin typeface="Open Sans"/>
              </a:rPr>
              <a:t> output and two result indicators to be considered </a:t>
            </a:r>
            <a:r>
              <a:rPr lang="en-US" sz="2400" b="1" dirty="0" smtClean="0">
                <a:solidFill>
                  <a:srgbClr val="FF0000"/>
                </a:solidFill>
                <a:latin typeface="Open Sans"/>
              </a:rPr>
              <a:t>eligible.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Open Sans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Open Sans"/>
              </a:rPr>
              <a:t>Output RCO 87 - </a:t>
            </a:r>
            <a:r>
              <a:rPr lang="en-US" sz="2400" b="1" dirty="0" err="1">
                <a:solidFill>
                  <a:srgbClr val="FF0000"/>
                </a:solidFill>
                <a:latin typeface="Open Sans"/>
              </a:rPr>
              <a:t>Organisations</a:t>
            </a:r>
            <a:r>
              <a:rPr lang="en-US" sz="2400" b="1" dirty="0">
                <a:solidFill>
                  <a:srgbClr val="FF0000"/>
                </a:solidFill>
                <a:latin typeface="Open Sans"/>
              </a:rPr>
              <a:t> cooperating across borders and the corresponding result indicator ISI “</a:t>
            </a:r>
            <a:r>
              <a:rPr lang="en-US" sz="2400" b="1" dirty="0" err="1">
                <a:solidFill>
                  <a:srgbClr val="FF0000"/>
                </a:solidFill>
                <a:latin typeface="Open Sans"/>
              </a:rPr>
              <a:t>organisations</a:t>
            </a:r>
            <a:r>
              <a:rPr lang="en-US" sz="2400" b="1" dirty="0">
                <a:solidFill>
                  <a:srgbClr val="FF0000"/>
                </a:solidFill>
                <a:latin typeface="Open Sans"/>
              </a:rPr>
              <a:t> with increased institutional capacity due to their participation in cooperation activities across borders” </a:t>
            </a:r>
            <a:r>
              <a:rPr lang="en-US" sz="2400" b="1" dirty="0" smtClean="0">
                <a:solidFill>
                  <a:srgbClr val="FF0000"/>
                </a:solidFill>
                <a:latin typeface="Open Sans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Open Sans"/>
              </a:rPr>
              <a:t>mandatory for all the projects!</a:t>
            </a:r>
          </a:p>
          <a:p>
            <a:r>
              <a:rPr lang="en-GB" sz="2800" dirty="0">
                <a:solidFill>
                  <a:prstClr val="black"/>
                </a:solidFill>
              </a:rPr>
              <a:t/>
            </a:r>
            <a:br>
              <a:rPr lang="en-GB" sz="2800" dirty="0">
                <a:solidFill>
                  <a:prstClr val="black"/>
                </a:solidFill>
              </a:rPr>
            </a:br>
            <a:endParaRPr lang="en-GB" sz="2400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6288590" y="561109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Intervention logic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4463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255628" y="1245961"/>
            <a:ext cx="110756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pPr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pPr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r>
              <a:rPr lang="en-GB" sz="2800" dirty="0">
                <a:solidFill>
                  <a:prstClr val="black"/>
                </a:solidFill>
              </a:rPr>
              <a:t/>
            </a:r>
            <a:br>
              <a:rPr lang="en-GB" sz="2800" dirty="0">
                <a:solidFill>
                  <a:prstClr val="black"/>
                </a:solidFill>
              </a:rPr>
            </a:br>
            <a:endParaRPr lang="en-GB" sz="2400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="" xmlns:a16="http://schemas.microsoft.com/office/drawing/2014/main" id="{E01D8F63-E610-A77E-7204-5764174D9AFC}"/>
              </a:ext>
            </a:extLst>
          </p:cNvPr>
          <p:cNvSpPr/>
          <p:nvPr/>
        </p:nvSpPr>
        <p:spPr>
          <a:xfrm>
            <a:off x="5364990" y="3211549"/>
            <a:ext cx="4631065" cy="2306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16260" y="21600"/>
                </a:moveTo>
                <a:lnTo>
                  <a:pt x="5322" y="21600"/>
                </a:lnTo>
                <a:cubicBezTo>
                  <a:pt x="2375" y="21600"/>
                  <a:pt x="0" y="16742"/>
                  <a:pt x="0" y="10800"/>
                </a:cubicBezTo>
                <a:lnTo>
                  <a:pt x="0" y="10800"/>
                </a:lnTo>
                <a:cubicBezTo>
                  <a:pt x="0" y="4821"/>
                  <a:pt x="2394" y="0"/>
                  <a:pt x="5322" y="0"/>
                </a:cubicBezTo>
                <a:lnTo>
                  <a:pt x="16260" y="0"/>
                </a:lnTo>
                <a:cubicBezTo>
                  <a:pt x="19206" y="0"/>
                  <a:pt x="21582" y="4858"/>
                  <a:pt x="21582" y="10800"/>
                </a:cubicBezTo>
                <a:lnTo>
                  <a:pt x="21582" y="10800"/>
                </a:lnTo>
                <a:cubicBezTo>
                  <a:pt x="21600" y="16742"/>
                  <a:pt x="19206" y="21600"/>
                  <a:pt x="16260" y="21600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algn="ctr"/>
            <a:r>
              <a:rPr lang="en-GB" b="1" u="sng" dirty="0" smtClean="0">
                <a:solidFill>
                  <a:srgbClr val="013299"/>
                </a:solidFill>
                <a:latin typeface="Open Sans" panose="020B0606030504020204"/>
              </a:rPr>
              <a:t>Jointly developed solutions cannot be counted as outputs if they are not the result of joint pilot action!</a:t>
            </a:r>
          </a:p>
          <a:p>
            <a:pPr algn="ctr"/>
            <a:r>
              <a:rPr lang="en-GB" sz="1600" dirty="0" smtClean="0">
                <a:solidFill>
                  <a:srgbClr val="013299"/>
                </a:solidFill>
                <a:latin typeface="Open Sans" panose="020B0606030504020204"/>
              </a:rPr>
              <a:t>Jointly developed solutions which are not piloted/tested can be implemented, but then counted as deliverables only</a:t>
            </a:r>
            <a:endParaRPr lang="hu-HU" sz="1600" dirty="0">
              <a:solidFill>
                <a:srgbClr val="013299"/>
              </a:solidFill>
              <a:latin typeface="Aileron Heavy" pitchFamily="2" charset="77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50726" y="1484589"/>
            <a:ext cx="5161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rgbClr val="013299"/>
                </a:solidFill>
                <a:latin typeface="Open Sans"/>
              </a:rPr>
              <a:t>T</a:t>
            </a:r>
            <a:r>
              <a:rPr lang="en-US" sz="2400" b="1" i="1" dirty="0" smtClean="0">
                <a:solidFill>
                  <a:srgbClr val="013299"/>
                </a:solidFill>
                <a:latin typeface="Open Sans"/>
              </a:rPr>
              <a:t>ypical </a:t>
            </a:r>
            <a:r>
              <a:rPr lang="en-US" sz="2400" b="1" i="1" dirty="0">
                <a:solidFill>
                  <a:srgbClr val="013299"/>
                </a:solidFill>
                <a:latin typeface="Open Sans"/>
              </a:rPr>
              <a:t>mistakes in project intervention logic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D6C39F5-4B51-AE3D-8617-B04F4C178C35}"/>
              </a:ext>
            </a:extLst>
          </p:cNvPr>
          <p:cNvSpPr txBox="1"/>
          <p:nvPr/>
        </p:nvSpPr>
        <p:spPr>
          <a:xfrm>
            <a:off x="624004" y="1986952"/>
            <a:ext cx="5841109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r>
              <a:rPr lang="en-GB" sz="2400" b="1" dirty="0">
                <a:solidFill>
                  <a:srgbClr val="034EA2"/>
                </a:solidFill>
                <a:latin typeface="Open Sans" panose="020B0606030504020204"/>
              </a:rPr>
              <a:t>RCO </a:t>
            </a:r>
            <a:r>
              <a:rPr lang="en-GB" sz="2400" b="1" dirty="0" smtClean="0">
                <a:solidFill>
                  <a:srgbClr val="034EA2"/>
                </a:solidFill>
                <a:latin typeface="Open Sans" panose="020B0606030504020204"/>
              </a:rPr>
              <a:t>116  Jointly developed solutions</a:t>
            </a:r>
            <a:endParaRPr lang="hu-HU" sz="2400" b="1" dirty="0">
              <a:solidFill>
                <a:srgbClr val="034EA2"/>
              </a:solidFill>
              <a:latin typeface="Aileron Heavy" pitchFamily="2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6288590" y="561109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Intervention logic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3698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01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255628" y="1245961"/>
            <a:ext cx="110756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pPr algn="ctr"/>
            <a:endParaRPr lang="en-US" sz="3600" b="1" dirty="0">
              <a:solidFill>
                <a:srgbClr val="034EA2"/>
              </a:solidFill>
              <a:latin typeface="Aileron Heavy" pitchFamily="2" charset="77"/>
            </a:endParaRPr>
          </a:p>
          <a:p>
            <a:pPr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r>
              <a:rPr lang="en-GB" sz="2800" dirty="0">
                <a:solidFill>
                  <a:prstClr val="black"/>
                </a:solidFill>
              </a:rPr>
              <a:t/>
            </a:r>
            <a:br>
              <a:rPr lang="en-GB" sz="2800" dirty="0">
                <a:solidFill>
                  <a:prstClr val="black"/>
                </a:solidFill>
              </a:rPr>
            </a:br>
            <a:endParaRPr lang="en-GB" sz="2400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A21C425-0675-20C6-1CA7-0D3745BA276C}"/>
              </a:ext>
            </a:extLst>
          </p:cNvPr>
          <p:cNvGrpSpPr/>
          <p:nvPr/>
        </p:nvGrpSpPr>
        <p:grpSpPr>
          <a:xfrm>
            <a:off x="624004" y="1986952"/>
            <a:ext cx="5841109" cy="771241"/>
            <a:chOff x="-1277032" y="1942026"/>
            <a:chExt cx="5837433" cy="102832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D6C39F5-4B51-AE3D-8617-B04F4C178C35}"/>
                </a:ext>
              </a:extLst>
            </p:cNvPr>
            <p:cNvSpPr txBox="1"/>
            <p:nvPr/>
          </p:nvSpPr>
          <p:spPr>
            <a:xfrm>
              <a:off x="-1277032" y="1942026"/>
              <a:ext cx="5837433" cy="61555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GB" sz="2400" b="1" dirty="0">
                  <a:solidFill>
                    <a:srgbClr val="034EA2"/>
                  </a:solidFill>
                  <a:latin typeface="Open Sans" panose="020B0606030504020204"/>
                </a:rPr>
                <a:t>RCO 87  Organisations cooperating across </a:t>
              </a:r>
              <a:r>
                <a:rPr lang="en-GB" sz="2400" b="1" dirty="0" smtClean="0">
                  <a:solidFill>
                    <a:srgbClr val="034EA2"/>
                  </a:solidFill>
                  <a:latin typeface="Open Sans" panose="020B0606030504020204"/>
                </a:rPr>
                <a:t>borders</a:t>
              </a:r>
              <a:endParaRPr lang="hu-HU" sz="2400" b="1" dirty="0">
                <a:solidFill>
                  <a:srgbClr val="034EA2"/>
                </a:solidFill>
                <a:latin typeface="Aileron Heavy" pitchFamily="2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C15D04B-526D-97F5-D392-E0206DE3E9D3}"/>
                </a:ext>
              </a:extLst>
            </p:cNvPr>
            <p:cNvSpPr txBox="1"/>
            <p:nvPr/>
          </p:nvSpPr>
          <p:spPr>
            <a:xfrm>
              <a:off x="-1277032" y="2601016"/>
              <a:ext cx="5773160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>
                <a:buFontTx/>
                <a:buChar char="-"/>
              </a:pPr>
              <a:endParaRPr lang="hu-HU" sz="1200" dirty="0">
                <a:solidFill>
                  <a:srgbClr val="034EA2"/>
                </a:solidFill>
                <a:latin typeface="Aileron Heavy" pitchFamily="2" charset="77"/>
              </a:endParaRPr>
            </a:p>
          </p:txBody>
        </p:sp>
      </p:grpSp>
      <p:sp>
        <p:nvSpPr>
          <p:cNvPr id="10" name="Shape">
            <a:extLst>
              <a:ext uri="{FF2B5EF4-FFF2-40B4-BE49-F238E27FC236}">
                <a16:creationId xmlns="" xmlns:a16="http://schemas.microsoft.com/office/drawing/2014/main" id="{E01D8F63-E610-A77E-7204-5764174D9AFC}"/>
              </a:ext>
            </a:extLst>
          </p:cNvPr>
          <p:cNvSpPr/>
          <p:nvPr/>
        </p:nvSpPr>
        <p:spPr>
          <a:xfrm>
            <a:off x="5552286" y="2969056"/>
            <a:ext cx="5087737" cy="2995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16260" y="21600"/>
                </a:moveTo>
                <a:lnTo>
                  <a:pt x="5322" y="21600"/>
                </a:lnTo>
                <a:cubicBezTo>
                  <a:pt x="2375" y="21600"/>
                  <a:pt x="0" y="16742"/>
                  <a:pt x="0" y="10800"/>
                </a:cubicBezTo>
                <a:lnTo>
                  <a:pt x="0" y="10800"/>
                </a:lnTo>
                <a:cubicBezTo>
                  <a:pt x="0" y="4821"/>
                  <a:pt x="2394" y="0"/>
                  <a:pt x="5322" y="0"/>
                </a:cubicBezTo>
                <a:lnTo>
                  <a:pt x="16260" y="0"/>
                </a:lnTo>
                <a:cubicBezTo>
                  <a:pt x="19206" y="0"/>
                  <a:pt x="21582" y="4858"/>
                  <a:pt x="21582" y="10800"/>
                </a:cubicBezTo>
                <a:lnTo>
                  <a:pt x="21582" y="10800"/>
                </a:lnTo>
                <a:cubicBezTo>
                  <a:pt x="21600" y="16742"/>
                  <a:pt x="19206" y="21600"/>
                  <a:pt x="16260" y="21600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28575" tIns="28575" rIns="28575" bIns="28575" anchor="ctr"/>
          <a:lstStyle/>
          <a:p>
            <a:pPr algn="ctr"/>
            <a:r>
              <a:rPr lang="en-GB" sz="1600" b="1" dirty="0" smtClean="0">
                <a:solidFill>
                  <a:srgbClr val="013299"/>
                </a:solidFill>
                <a:latin typeface="Open Sans" panose="020B0606030504020204"/>
              </a:rPr>
              <a:t>   </a:t>
            </a:r>
            <a:r>
              <a:rPr lang="en-GB" sz="1600" b="1" dirty="0" err="1" smtClean="0">
                <a:solidFill>
                  <a:srgbClr val="013299"/>
                </a:solidFill>
                <a:latin typeface="Open Sans" panose="020B0606030504020204"/>
              </a:rPr>
              <a:t>Quantifiaction</a:t>
            </a:r>
            <a:r>
              <a:rPr lang="en-GB" sz="1600" b="1" dirty="0" smtClean="0">
                <a:solidFill>
                  <a:srgbClr val="013299"/>
                </a:solidFill>
                <a:latin typeface="Open Sans" panose="020B0606030504020204"/>
              </a:rPr>
              <a:t> issues</a:t>
            </a:r>
          </a:p>
          <a:p>
            <a:pPr algn="ctr"/>
            <a:endParaRPr lang="en-GB" sz="1600" b="1" dirty="0" smtClean="0">
              <a:solidFill>
                <a:srgbClr val="013299"/>
              </a:solidFill>
              <a:latin typeface="Open Sans" panose="020B0606030504020204"/>
            </a:endParaRPr>
          </a:p>
          <a:p>
            <a:pPr algn="ctr"/>
            <a:r>
              <a:rPr lang="en-US" sz="1600" dirty="0">
                <a:solidFill>
                  <a:srgbClr val="013299"/>
                </a:solidFill>
                <a:latin typeface="Open Sans" panose="020B0606030504020204"/>
              </a:rPr>
              <a:t>The indicator </a:t>
            </a:r>
            <a:r>
              <a:rPr lang="en-US" sz="1600" b="1" dirty="0">
                <a:solidFill>
                  <a:srgbClr val="013299"/>
                </a:solidFill>
                <a:latin typeface="Open Sans" panose="020B0606030504020204"/>
              </a:rPr>
              <a:t>counts</a:t>
            </a:r>
            <a:r>
              <a:rPr lang="en-US" sz="1600" dirty="0">
                <a:solidFill>
                  <a:srgbClr val="013299"/>
                </a:solidFill>
                <a:latin typeface="Open Sans" panose="020B0606030504020204"/>
              </a:rPr>
              <a:t> the </a:t>
            </a:r>
            <a:r>
              <a:rPr lang="en-US" sz="1600" dirty="0" err="1">
                <a:solidFill>
                  <a:srgbClr val="013299"/>
                </a:solidFill>
                <a:latin typeface="Open Sans" panose="020B0606030504020204"/>
              </a:rPr>
              <a:t>organisations</a:t>
            </a:r>
            <a:r>
              <a:rPr lang="en-US" sz="1600" dirty="0">
                <a:solidFill>
                  <a:srgbClr val="013299"/>
                </a:solidFill>
                <a:latin typeface="Open Sans" panose="020B0606030504020204"/>
              </a:rPr>
              <a:t> cooperating formally in supported projects. The </a:t>
            </a:r>
            <a:r>
              <a:rPr lang="en-US" sz="1600" dirty="0" err="1">
                <a:solidFill>
                  <a:srgbClr val="013299"/>
                </a:solidFill>
                <a:latin typeface="Open Sans" panose="020B0606030504020204"/>
              </a:rPr>
              <a:t>organisations</a:t>
            </a:r>
            <a:r>
              <a:rPr lang="en-US" sz="1600" dirty="0">
                <a:solidFill>
                  <a:srgbClr val="013299"/>
                </a:solidFill>
                <a:latin typeface="Open Sans" panose="020B0606030504020204"/>
              </a:rPr>
              <a:t> counted in this indicator are the legal entities including project </a:t>
            </a:r>
            <a:r>
              <a:rPr lang="en-US" sz="1600" b="1" dirty="0">
                <a:solidFill>
                  <a:srgbClr val="013299"/>
                </a:solidFill>
                <a:latin typeface="Open Sans" panose="020B0606030504020204"/>
              </a:rPr>
              <a:t>partners and associated strategic partners, as mentioned in the application form </a:t>
            </a:r>
            <a:r>
              <a:rPr lang="en-US" sz="1600" dirty="0">
                <a:solidFill>
                  <a:srgbClr val="013299"/>
                </a:solidFill>
                <a:latin typeface="Open Sans" panose="020B0606030504020204"/>
              </a:rPr>
              <a:t>and subsidy contract. </a:t>
            </a:r>
            <a:endParaRPr lang="hu-HU" sz="1600" dirty="0">
              <a:solidFill>
                <a:srgbClr val="013299"/>
              </a:solidFill>
              <a:latin typeface="Aileron Heavy" pitchFamily="2" charset="77"/>
            </a:endParaRPr>
          </a:p>
          <a:p>
            <a:pPr algn="ctr"/>
            <a:endParaRPr lang="hu-HU" sz="1200" b="1" dirty="0">
              <a:solidFill>
                <a:srgbClr val="034EA2"/>
              </a:solidFill>
              <a:latin typeface="Aileron Heavy" pitchFamily="2" charset="7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5077" y="1396548"/>
            <a:ext cx="5844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13299"/>
                </a:solidFill>
                <a:latin typeface="Open Sans"/>
              </a:rPr>
              <a:t>Some typical </a:t>
            </a:r>
            <a:r>
              <a:rPr lang="en-US" sz="2400" b="1" i="1" dirty="0">
                <a:solidFill>
                  <a:srgbClr val="013299"/>
                </a:solidFill>
                <a:latin typeface="Open Sans"/>
              </a:rPr>
              <a:t>mistakes in project intervention logic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15D04B-526D-97F5-D392-E0206DE3E9D3}"/>
              </a:ext>
            </a:extLst>
          </p:cNvPr>
          <p:cNvSpPr txBox="1"/>
          <p:nvPr/>
        </p:nvSpPr>
        <p:spPr>
          <a:xfrm>
            <a:off x="585437" y="2535248"/>
            <a:ext cx="5776796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171450" indent="-171450">
              <a:buFontTx/>
              <a:buChar char="-"/>
            </a:pPr>
            <a:endParaRPr lang="en-US" sz="1200" dirty="0">
              <a:solidFill>
                <a:srgbClr val="013299"/>
              </a:solidFill>
              <a:latin typeface="Open Sans" panose="020B0606030504020204"/>
            </a:endParaRPr>
          </a:p>
          <a:p>
            <a:pPr marL="171450" indent="-171450">
              <a:buFontTx/>
              <a:buChar char="-"/>
            </a:pPr>
            <a:r>
              <a:rPr lang="en-US" sz="2000" b="1" i="1" u="sng" dirty="0" err="1" smtClean="0">
                <a:solidFill>
                  <a:srgbClr val="013299"/>
                </a:solidFill>
                <a:latin typeface="Open Sans" panose="020B0606030504020204"/>
              </a:rPr>
              <a:t>Formalised</a:t>
            </a:r>
            <a:r>
              <a:rPr lang="en-US" sz="2000" dirty="0" smtClean="0">
                <a:solidFill>
                  <a:srgbClr val="013299"/>
                </a:solidFill>
                <a:latin typeface="Open Sans" panose="020B0606030504020204"/>
              </a:rPr>
              <a:t> </a:t>
            </a:r>
            <a:r>
              <a:rPr lang="en-US" sz="2000" dirty="0">
                <a:solidFill>
                  <a:srgbClr val="013299"/>
                </a:solidFill>
                <a:latin typeface="Open Sans" panose="020B0606030504020204"/>
              </a:rPr>
              <a:t>cooperation </a:t>
            </a:r>
            <a:r>
              <a:rPr lang="en-US" sz="2000" dirty="0" smtClean="0">
                <a:solidFill>
                  <a:srgbClr val="013299"/>
                </a:solidFill>
                <a:latin typeface="Open Sans" panose="020B0606030504020204"/>
              </a:rPr>
              <a:t>between </a:t>
            </a:r>
            <a:r>
              <a:rPr lang="en-US" sz="2000" dirty="0">
                <a:solidFill>
                  <a:srgbClr val="013299"/>
                </a:solidFill>
                <a:latin typeface="Open Sans" panose="020B0606030504020204"/>
              </a:rPr>
              <a:t>independent </a:t>
            </a:r>
            <a:r>
              <a:rPr lang="en-US" sz="2000" dirty="0" smtClean="0">
                <a:solidFill>
                  <a:srgbClr val="013299"/>
                </a:solidFill>
                <a:latin typeface="Open Sans" panose="020B0606030504020204"/>
              </a:rPr>
              <a:t>based</a:t>
            </a:r>
            <a:endParaRPr lang="hu-HU" sz="2000" dirty="0">
              <a:solidFill>
                <a:srgbClr val="013299"/>
              </a:solidFill>
              <a:latin typeface="Aileron Heavy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6288590" y="561109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Intervention logic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6868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558181" y="1544906"/>
            <a:ext cx="11075638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dirty="0" smtClean="0">
              <a:solidFill>
                <a:srgbClr val="034EA2"/>
              </a:solidFill>
              <a:latin typeface="Open Sans" panose="020B0606030504020204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latin typeface="Open Sans" panose="020B0606030504020204"/>
              </a:rPr>
              <a:t>DRP </a:t>
            </a:r>
            <a:r>
              <a:rPr lang="en-US" sz="2400" dirty="0">
                <a:solidFill>
                  <a:srgbClr val="FF0000"/>
                </a:solidFill>
                <a:latin typeface="Open Sans" panose="020B0606030504020204"/>
              </a:rPr>
              <a:t>2nd </a:t>
            </a:r>
            <a:r>
              <a:rPr lang="en-US" sz="2400" dirty="0" smtClean="0">
                <a:solidFill>
                  <a:srgbClr val="FF0000"/>
                </a:solidFill>
                <a:latin typeface="Open Sans" panose="020B0606030504020204"/>
              </a:rPr>
              <a:t>Call - one-step procedure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Only 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electronic 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submission 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through 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Jems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 err="1" smtClean="0">
                <a:solidFill>
                  <a:srgbClr val="034EA2"/>
                </a:solidFill>
                <a:latin typeface="Open Sans" panose="020B0606030504020204"/>
              </a:rPr>
              <a:t>Call</a:t>
            </a:r>
            <a:r>
              <a:rPr lang="hu-HU" sz="2400" dirty="0" smtClean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Deadline:</a:t>
            </a:r>
            <a:r>
              <a:rPr lang="hu-HU" sz="2400" dirty="0">
                <a:solidFill>
                  <a:srgbClr val="FF0000"/>
                </a:solidFill>
                <a:latin typeface="Open Sans" panose="020B0606030504020204"/>
              </a:rPr>
              <a:t> </a:t>
            </a:r>
            <a:r>
              <a:rPr lang="en-US" sz="2400" dirty="0" smtClean="0">
                <a:solidFill>
                  <a:srgbClr val="FF0000"/>
                </a:solidFill>
                <a:latin typeface="Open Sans" panose="020B0606030504020204"/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  <a:latin typeface="Open Sans" panose="020B0606030504020204"/>
              </a:rPr>
              <a:t>rd</a:t>
            </a:r>
            <a:r>
              <a:rPr lang="en-US" sz="2400" dirty="0" smtClean="0">
                <a:solidFill>
                  <a:srgbClr val="FF0000"/>
                </a:solidFill>
                <a:latin typeface="Open Sans" panose="020B0606030504020204"/>
              </a:rPr>
              <a:t> April 2024</a:t>
            </a:r>
            <a:r>
              <a:rPr lang="en-US" sz="2400" dirty="0">
                <a:solidFill>
                  <a:srgbClr val="FF0000"/>
                </a:solidFill>
                <a:latin typeface="Open Sans" panose="020B0606030504020204"/>
              </a:rPr>
              <a:t>, 14:00 Central European Time (CET</a:t>
            </a:r>
            <a:r>
              <a:rPr lang="en-US" sz="2400" dirty="0" smtClean="0">
                <a:solidFill>
                  <a:srgbClr val="FF0000"/>
                </a:solidFill>
                <a:latin typeface="Open Sans" panose="020B0606030504020204"/>
              </a:rPr>
              <a:t>)</a:t>
            </a:r>
            <a:endParaRPr lang="en-US" sz="2400" dirty="0">
              <a:solidFill>
                <a:srgbClr val="FF0000"/>
              </a:solidFill>
              <a:latin typeface="Open Sans" panose="020B0606030504020204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E</a:t>
            </a: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stimated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starting date of the </a:t>
            </a: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projects: January</a:t>
            </a:r>
            <a:r>
              <a:rPr lang="en-US" sz="2400" dirty="0" smtClean="0">
                <a:solidFill>
                  <a:srgbClr val="034EA2"/>
                </a:solidFill>
                <a:latin typeface="Open Sans" panose="020B0606030504020204"/>
              </a:rPr>
              <a:t>/February</a:t>
            </a: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 2025</a:t>
            </a:r>
            <a:endParaRPr lang="hu-HU" sz="2400" dirty="0">
              <a:solidFill>
                <a:srgbClr val="FF0000"/>
              </a:solidFill>
              <a:latin typeface="Open Sans" panose="020B0606030504020204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The duration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of projects must not exceed </a:t>
            </a:r>
            <a:r>
              <a:rPr lang="en-GB" sz="2400" b="1" dirty="0">
                <a:solidFill>
                  <a:srgbClr val="034EA2"/>
                </a:solidFill>
                <a:latin typeface="Open Sans" panose="020B0606030504020204"/>
              </a:rPr>
              <a:t>36 </a:t>
            </a:r>
            <a:r>
              <a:rPr lang="en-GB" sz="2400" b="1" dirty="0" smtClean="0">
                <a:solidFill>
                  <a:srgbClr val="034EA2"/>
                </a:solidFill>
                <a:latin typeface="Open Sans" panose="020B0606030504020204"/>
              </a:rPr>
              <a:t>months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rgbClr val="034EA2"/>
                </a:solidFill>
                <a:latin typeface="Open Sans" panose="020B0606030504020204"/>
              </a:rPr>
              <a:t>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165" y="85837"/>
            <a:ext cx="1365622" cy="1335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808" y="1382106"/>
            <a:ext cx="2135266" cy="2135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7914" y="405245"/>
            <a:ext cx="361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Open Sans" panose="020B0606030504020204"/>
              </a:rPr>
              <a:t>State of </a:t>
            </a:r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play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7229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A9F760-012C-FB44-AA4D-F1B0298B2BCB}"/>
              </a:ext>
            </a:extLst>
          </p:cNvPr>
          <p:cNvSpPr txBox="1"/>
          <p:nvPr/>
        </p:nvSpPr>
        <p:spPr>
          <a:xfrm>
            <a:off x="255628" y="1245961"/>
            <a:ext cx="110756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pPr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pPr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r>
              <a:rPr lang="en-GB" sz="2800" dirty="0">
                <a:solidFill>
                  <a:prstClr val="black"/>
                </a:solidFill>
              </a:rPr>
              <a:t/>
            </a:r>
            <a:br>
              <a:rPr lang="en-GB" sz="2800" dirty="0">
                <a:solidFill>
                  <a:prstClr val="black"/>
                </a:solidFill>
              </a:rPr>
            </a:br>
            <a:endParaRPr lang="en-GB" sz="2400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135" y="2460309"/>
            <a:ext cx="109758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800" b="1" dirty="0">
                <a:solidFill>
                  <a:srgbClr val="013299"/>
                </a:solidFill>
                <a:latin typeface="Open Sans"/>
              </a:rPr>
              <a:t>Read carefully Annex 1 of Applicants Manual on output &amp; result indicator definitions and their </a:t>
            </a:r>
            <a:r>
              <a:rPr lang="en-GB" sz="2800" b="1" dirty="0" smtClean="0">
                <a:solidFill>
                  <a:srgbClr val="013299"/>
                </a:solidFill>
                <a:latin typeface="Open Sans"/>
              </a:rPr>
              <a:t>linkages</a:t>
            </a:r>
            <a:r>
              <a:rPr lang="en-GB" sz="2800" b="1" dirty="0">
                <a:solidFill>
                  <a:srgbClr val="013299"/>
                </a:solidFill>
                <a:latin typeface="Open Sans"/>
              </a:rPr>
              <a:t>:</a:t>
            </a:r>
            <a:endParaRPr lang="en-GB" sz="2800" b="1" dirty="0" smtClean="0">
              <a:solidFill>
                <a:srgbClr val="013299"/>
              </a:solidFill>
              <a:latin typeface="Open Sans"/>
            </a:endParaRPr>
          </a:p>
          <a:p>
            <a:pPr lvl="1" algn="ctr"/>
            <a:r>
              <a:rPr lang="hu-HU" sz="2800">
                <a:solidFill>
                  <a:srgbClr val="013299"/>
                </a:solidFill>
                <a:latin typeface="Open Sans"/>
              </a:rPr>
              <a:t>https://www.interreg-danube.eu/uploads/media/default/0001/57/eb0a742c65d6fd5a579075a602c376b2f3c66aba.pdf</a:t>
            </a:r>
            <a:endParaRPr lang="hu-HU" sz="2800" dirty="0">
              <a:solidFill>
                <a:srgbClr val="013299"/>
              </a:solidFill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528" y="0"/>
            <a:ext cx="1362982" cy="13317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5984348" y="561109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Intervention logic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7879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418662" y="1658507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418662" y="2201394"/>
            <a:ext cx="5283637" cy="1518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" panose="020B0606030504020204" pitchFamily="34" charset="0"/>
              </a:rPr>
              <a:t>Assessment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98CCD9-ACB8-19DF-9EA6-1814DD63DDAE}"/>
              </a:ext>
            </a:extLst>
          </p:cNvPr>
          <p:cNvSpPr txBox="1">
            <a:spLocks/>
          </p:cNvSpPr>
          <p:nvPr/>
        </p:nvSpPr>
        <p:spPr>
          <a:xfrm>
            <a:off x="355381" y="3720197"/>
            <a:ext cx="5346918" cy="1112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i="1" dirty="0">
              <a:solidFill>
                <a:srgbClr val="013299"/>
              </a:solidFill>
              <a:latin typeface="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125" y="1449859"/>
            <a:ext cx="4922108" cy="4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7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1CBC5F-9CE3-E5DE-D6AF-836061B9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175BF07-79B6-7421-C7ED-1BFE56DFD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8453A9CB-0DF6-7BF2-D726-E22742A9C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00A302A9-D57D-4B4E-6F48-19CBCFCF9B3C}"/>
              </a:ext>
            </a:extLst>
          </p:cNvPr>
          <p:cNvSpPr txBox="1"/>
          <p:nvPr/>
        </p:nvSpPr>
        <p:spPr>
          <a:xfrm>
            <a:off x="1274695" y="1716418"/>
            <a:ext cx="11075638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6000"/>
              </a:spcBef>
              <a:spcAft>
                <a:spcPts val="2000"/>
              </a:spcAft>
            </a:pPr>
            <a:r>
              <a:rPr lang="en-GB" sz="2400" b="1" dirty="0">
                <a:solidFill>
                  <a:srgbClr val="003399"/>
                </a:solidFill>
                <a:latin typeface="Open Sans"/>
              </a:rPr>
              <a:t>Eligibility assessment</a:t>
            </a:r>
            <a:r>
              <a:rPr lang="en-GB" sz="2400" b="1" i="0" u="none" strike="noStrike" dirty="0">
                <a:solidFill>
                  <a:srgbClr val="003399"/>
                </a:solidFill>
                <a:effectLst/>
                <a:latin typeface="Open Sans"/>
              </a:rPr>
              <a:t> </a:t>
            </a:r>
            <a:endParaRPr lang="en-GB" sz="2400" b="1" dirty="0">
              <a:effectLst/>
              <a:latin typeface="Open Sans"/>
            </a:endParaRPr>
          </a:p>
          <a:p>
            <a:pPr marL="342900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13299"/>
                </a:solidFill>
                <a:latin typeface="Open Sans" panose="020B0606030504020204"/>
              </a:rPr>
              <a:t>confirms the correctness  of submitted </a:t>
            </a:r>
            <a:r>
              <a:rPr lang="en-GB" sz="2400" dirty="0" err="1">
                <a:solidFill>
                  <a:srgbClr val="013299"/>
                </a:solidFill>
                <a:latin typeface="Open Sans" panose="020B0606030504020204"/>
              </a:rPr>
              <a:t>infos</a:t>
            </a:r>
            <a:r>
              <a:rPr lang="en-GB" sz="2400" dirty="0">
                <a:solidFill>
                  <a:srgbClr val="013299"/>
                </a:solidFill>
                <a:latin typeface="Open Sans" panose="020B0606030504020204"/>
              </a:rPr>
              <a:t> and docs</a:t>
            </a:r>
            <a:r>
              <a:rPr lang="hu-HU" sz="2400" dirty="0">
                <a:solidFill>
                  <a:srgbClr val="013299"/>
                </a:solidFill>
                <a:latin typeface="Open Sans" panose="020B0606030504020204"/>
              </a:rPr>
              <a:t> </a:t>
            </a:r>
            <a:r>
              <a:rPr lang="en-GB" sz="2400" dirty="0">
                <a:solidFill>
                  <a:srgbClr val="013299"/>
                </a:solidFill>
                <a:latin typeface="Open Sans" panose="020B0606030504020204"/>
              </a:rPr>
              <a:t>to the applicant </a:t>
            </a:r>
          </a:p>
          <a:p>
            <a:pPr marL="342900" indent="-342900" rtl="0" fontAlgn="base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13299"/>
                </a:solidFill>
                <a:latin typeface="Open Sans" panose="020B0606030504020204"/>
              </a:rPr>
              <a:t>in timely manner (deadline) and</a:t>
            </a:r>
          </a:p>
          <a:p>
            <a:pPr marL="342900" indent="-342900" rtl="0" fontAlgn="base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13299"/>
                </a:solidFill>
                <a:latin typeface="Open Sans" panose="020B0606030504020204"/>
              </a:rPr>
              <a:t>in formal manner (e.g. completeness</a:t>
            </a:r>
            <a:r>
              <a:rPr lang="en-GB" sz="2400" dirty="0" smtClean="0">
                <a:solidFill>
                  <a:srgbClr val="013299"/>
                </a:solidFill>
                <a:latin typeface="Open Sans" panose="020B0606030504020204"/>
              </a:rPr>
              <a:t>)</a:t>
            </a:r>
            <a:endParaRPr lang="en-GB" sz="2400" dirty="0">
              <a:solidFill>
                <a:srgbClr val="013299"/>
              </a:solidFill>
              <a:latin typeface="Open Sans" panose="020B0606030504020204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13299"/>
                </a:solidFill>
                <a:latin typeface="Open Sans" panose="020B0606030504020204"/>
              </a:rPr>
              <a:t>Eligibility criteria are of “knock-out” nature</a:t>
            </a:r>
          </a:p>
          <a:p>
            <a:pPr marL="342900" indent="-342900" rtl="0" fontAlgn="base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13299"/>
                </a:solidFill>
                <a:latin typeface="Open Sans" panose="020B0606030504020204"/>
              </a:rPr>
              <a:t>No subject of interpretation, possible answers just “YES” or “NO</a:t>
            </a:r>
            <a:r>
              <a:rPr lang="en-GB" sz="2400" dirty="0" smtClean="0">
                <a:solidFill>
                  <a:srgbClr val="013299"/>
                </a:solidFill>
                <a:latin typeface="Open Sans" panose="020B0606030504020204"/>
              </a:rPr>
              <a:t>”</a:t>
            </a:r>
            <a:endParaRPr lang="en-GB" sz="2400" dirty="0">
              <a:solidFill>
                <a:srgbClr val="013299"/>
              </a:solidFill>
              <a:latin typeface="Open Sans" panose="020B0606030504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476" y="98854"/>
            <a:ext cx="1362982" cy="13317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5736718" y="423761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Assessment - Eligibility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814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23DBCCA2-F370-02D4-D90B-BB9F1C21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B40A13-F0D5-720D-A9DE-930999E471DA}"/>
              </a:ext>
            </a:extLst>
          </p:cNvPr>
          <p:cNvSpPr txBox="1"/>
          <p:nvPr/>
        </p:nvSpPr>
        <p:spPr>
          <a:xfrm>
            <a:off x="702343" y="1714410"/>
            <a:ext cx="11075638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</a:pPr>
            <a:r>
              <a:rPr lang="en-GB" sz="28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	</a:t>
            </a:r>
            <a:r>
              <a:rPr lang="en-GB" sz="2000" b="1" dirty="0" smtClean="0">
                <a:solidFill>
                  <a:srgbClr val="003399"/>
                </a:solidFill>
                <a:latin typeface="Open Sans"/>
              </a:rPr>
              <a:t>Completeness </a:t>
            </a:r>
            <a:r>
              <a:rPr lang="en-GB" sz="2000" b="1" dirty="0">
                <a:solidFill>
                  <a:srgbClr val="003399"/>
                </a:solidFill>
                <a:latin typeface="Open Sans"/>
              </a:rPr>
              <a:t>of submitted partner </a:t>
            </a:r>
            <a:r>
              <a:rPr lang="en-GB" sz="2000" b="1" dirty="0" smtClean="0">
                <a:solidFill>
                  <a:srgbClr val="003399"/>
                </a:solidFill>
                <a:latin typeface="Open Sans"/>
              </a:rPr>
              <a:t>documents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Signed </a:t>
            </a:r>
            <a:r>
              <a:rPr lang="en-GB" sz="2000" b="1" dirty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Partnership Agreement </a:t>
            </a:r>
            <a:endParaRPr lang="en-GB" sz="2000" dirty="0">
              <a:solidFill>
                <a:srgbClr val="003399"/>
              </a:solidFill>
              <a:latin typeface="Open Sans"/>
              <a:ea typeface="Open Sans Light" pitchFamily="2" charset="0"/>
              <a:cs typeface="Open Sans Light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	For </a:t>
            </a:r>
            <a:r>
              <a:rPr lang="en-GB" sz="2000" dirty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each PP the scans of the following docs </a:t>
            </a:r>
            <a:r>
              <a:rPr lang="en-GB" sz="2000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to </a:t>
            </a:r>
            <a:r>
              <a:rPr lang="en-GB" sz="2000" dirty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be uploaded  filled in, signed and </a:t>
            </a:r>
            <a:r>
              <a:rPr lang="en-GB" sz="2000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s	canned</a:t>
            </a:r>
            <a:r>
              <a:rPr lang="en-GB" sz="2000" dirty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: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Declaration of co-financing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State </a:t>
            </a:r>
            <a:r>
              <a:rPr lang="hu-HU" sz="2000" b="1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a</a:t>
            </a:r>
            <a:r>
              <a:rPr lang="en-GB" sz="2000" b="1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id </a:t>
            </a:r>
            <a:r>
              <a:rPr lang="en-GB" sz="2000" b="1" dirty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declaration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Declaration for international </a:t>
            </a:r>
            <a:r>
              <a:rPr lang="en-GB" sz="2000" b="1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organisations (if the case)</a:t>
            </a:r>
          </a:p>
          <a:p>
            <a:pPr lvl="1" fontAlgn="base">
              <a:spcAft>
                <a:spcPts val="1000"/>
              </a:spcAft>
            </a:pPr>
            <a:endParaRPr lang="en-GB" sz="2000" b="1" dirty="0">
              <a:solidFill>
                <a:srgbClr val="003399"/>
              </a:solidFill>
              <a:latin typeface="Open Sans"/>
            </a:endParaRPr>
          </a:p>
          <a:p>
            <a:pPr lvl="1" fontAlgn="base">
              <a:spcAft>
                <a:spcPts val="1000"/>
              </a:spcAft>
            </a:pPr>
            <a:r>
              <a:rPr lang="en-GB" sz="2000" b="1" dirty="0" smtClean="0">
                <a:solidFill>
                  <a:srgbClr val="003399"/>
                </a:solidFill>
                <a:latin typeface="Open Sans"/>
              </a:rPr>
              <a:t>	Completeness of submitted ASP documents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For each ASP a scan of the filled in, signed and scanned </a:t>
            </a:r>
            <a:r>
              <a:rPr lang="hu-HU" sz="2000" b="1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declaration of interest for </a:t>
            </a:r>
            <a:r>
              <a:rPr lang="en-GB" sz="2000" b="1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ASP </a:t>
            </a:r>
            <a:r>
              <a:rPr lang="en-GB" sz="2000" dirty="0" smtClean="0">
                <a:solidFill>
                  <a:srgbClr val="003399"/>
                </a:solidFill>
                <a:latin typeface="Open Sans"/>
                <a:ea typeface="Open Sans Light" pitchFamily="2" charset="0"/>
                <a:cs typeface="Open Sans Light" pitchFamily="2" charset="0"/>
              </a:rPr>
              <a:t>has to be uploaded to Jems.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xmlns="" id="{A29FAB34-3034-5D9B-C5B4-5B4A7A08F858}"/>
              </a:ext>
            </a:extLst>
          </p:cNvPr>
          <p:cNvSpPr/>
          <p:nvPr/>
        </p:nvSpPr>
        <p:spPr>
          <a:xfrm>
            <a:off x="1642046" y="1269567"/>
            <a:ext cx="2026508" cy="444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PP </a:t>
            </a:r>
            <a:r>
              <a:rPr lang="de-DE" sz="2000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criteria</a:t>
            </a:r>
            <a:endParaRPr lang="de-DE" sz="20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858" y="-133994"/>
            <a:ext cx="1362982" cy="13317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5736718" y="423761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Assessment - Eligibility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83804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553214" y="1527488"/>
            <a:ext cx="10948881" cy="551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hu-HU" sz="2800" b="1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the AF </a:t>
            </a:r>
            <a:r>
              <a:rPr lang="hu-HU" sz="2800" b="1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assessed</a:t>
            </a:r>
            <a:r>
              <a:rPr lang="en-GB" sz="2800" b="1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a qualitative point of view</a:t>
            </a:r>
            <a:r>
              <a:rPr lang="hu-HU" sz="2800" b="1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endParaRPr lang="hu-HU" sz="2800" b="1" dirty="0">
              <a:solidFill>
                <a:srgbClr val="03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000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ssessment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2000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matrix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2000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criteria</a:t>
            </a:r>
            <a:r>
              <a:rPr lang="hu-HU" sz="2000" dirty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</a:t>
            </a:r>
            <a:r>
              <a:rPr lang="hu-HU" sz="2000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included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2000" dirty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the: </a:t>
            </a:r>
          </a:p>
          <a:p>
            <a:endParaRPr lang="hu-HU" sz="2400" dirty="0">
              <a:solidFill>
                <a:srgbClr val="0132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rgbClr val="0132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2400" b="1" dirty="0" smtClean="0">
                <a:solidFill>
                  <a:srgbClr val="0132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lvl="1"/>
            <a:r>
              <a:rPr lang="hu-HU" sz="2400" b="1" dirty="0">
                <a:solidFill>
                  <a:srgbClr val="0132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b="1" dirty="0" smtClean="0">
                <a:solidFill>
                  <a:srgbClr val="0132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u-HU" sz="2400" b="1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Applicants</a:t>
            </a:r>
            <a:r>
              <a:rPr lang="hu-HU" sz="2400" b="1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</a:t>
            </a:r>
            <a:r>
              <a:rPr lang="hu-HU" sz="2400" b="1" dirty="0" err="1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Manual</a:t>
            </a:r>
            <a:endParaRPr lang="hu-HU" sz="2400" b="1" dirty="0" smtClean="0">
              <a:solidFill>
                <a:srgbClr val="01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download it from the website 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www.interreg-danube.eu/uploads/media/default/0001/57/eb0a742c65d6fd5a579075a602c376b2f3c66aba.pdf</a:t>
            </a:r>
            <a:endParaRPr lang="en-US" sz="2000" dirty="0" smtClean="0">
              <a:solidFill>
                <a:srgbClr val="01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read </a:t>
            </a:r>
            <a:r>
              <a:rPr lang="hu-HU" sz="2000" dirty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hu-HU" sz="2000" dirty="0" smtClean="0">
                <a:solidFill>
                  <a:srgbClr val="0132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assessment sections thoroughly in order to prepare a high quality proposal!</a:t>
            </a:r>
            <a:endParaRPr lang="hu-HU" sz="2000" dirty="0">
              <a:solidFill>
                <a:srgbClr val="0132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34EA2"/>
              </a:solidFill>
              <a:latin typeface="Aileron Heavy" pitchFamily="2" charset="77"/>
            </a:endParaRPr>
          </a:p>
          <a:p>
            <a:pPr fontAlgn="base">
              <a:spcAft>
                <a:spcPts val="1000"/>
              </a:spcAft>
            </a:pPr>
            <a:endParaRPr lang="en-GB" sz="2000" u="sng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pPr fontAlgn="base">
              <a:spcAft>
                <a:spcPts val="1000"/>
              </a:spcAft>
            </a:pPr>
            <a:endParaRPr lang="en-GB" sz="2400" dirty="0">
              <a:solidFill>
                <a:srgbClr val="003399"/>
              </a:solidFill>
              <a:latin typeface="Open Sans" panose="020B0606030504020204" pitchFamily="34" charset="0"/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165734" y="276089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953" y="1638"/>
            <a:ext cx="1362982" cy="13317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5736718" y="423761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Assessment - Quality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947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558181" y="2080250"/>
            <a:ext cx="1107563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Quality</a:t>
            </a: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criteria</a:t>
            </a:r>
            <a:endParaRPr lang="hu-HU" sz="2000" b="1" dirty="0" smtClean="0">
              <a:solidFill>
                <a:srgbClr val="013299"/>
              </a:solidFill>
              <a:latin typeface="Open Sans"/>
            </a:endParaRPr>
          </a:p>
          <a:p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are linked to the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specific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objectives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and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results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of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the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Danube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Region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Programme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document</a:t>
            </a:r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13299"/>
                </a:solidFill>
                <a:latin typeface="Open Sans"/>
              </a:rPr>
              <a:t>a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re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common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to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all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Priorities</a:t>
            </a:r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assessment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will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be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carried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out by the</a:t>
            </a:r>
            <a:r>
              <a:rPr lang="hu-HU" sz="2000" dirty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MA/JS</a:t>
            </a:r>
            <a:endParaRPr lang="hu-HU" sz="2000" dirty="0">
              <a:solidFill>
                <a:srgbClr val="013299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13299"/>
              </a:solidFill>
              <a:latin typeface="Aileron Heavy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013299"/>
              </a:solidFill>
              <a:latin typeface="Aileron Heavy" pitchFamily="2" charset="77"/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srgbClr val="034EA2"/>
              </a:solidFill>
              <a:latin typeface="Aileron Heavy" pitchFamily="2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018" y="0"/>
            <a:ext cx="1362982" cy="13317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5736718" y="423761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Assessment - Quality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723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558181" y="2080250"/>
            <a:ext cx="1107563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Quality</a:t>
            </a: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criteria</a:t>
            </a: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groups</a:t>
            </a: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:</a:t>
            </a:r>
          </a:p>
          <a:p>
            <a:endParaRPr lang="hu-HU" sz="2000" b="1" dirty="0">
              <a:solidFill>
                <a:srgbClr val="013299"/>
              </a:solidFill>
              <a:latin typeface="Aileron Heavy" pitchFamily="2" charset="7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Strategic </a:t>
            </a:r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assessment</a:t>
            </a: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criteria</a:t>
            </a: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: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contribution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to the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programme’s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objectives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and to the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programme’s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result</a:t>
            </a:r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000" dirty="0">
              <a:solidFill>
                <a:srgbClr val="013299"/>
              </a:solidFill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Operational</a:t>
            </a: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assessment</a:t>
            </a: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criteria</a:t>
            </a: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: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viability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and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feasibility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, value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for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money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in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terms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of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resources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used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against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delivered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outputs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and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results</a:t>
            </a:r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solidFill>
                <a:srgbClr val="013299"/>
              </a:solidFill>
              <a:latin typeface="Open Sans"/>
            </a:endParaRPr>
          </a:p>
          <a:p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Each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criteria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group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is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assessed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on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basis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of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different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criteria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with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each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being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scored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from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0 to 5. </a:t>
            </a:r>
          </a:p>
          <a:p>
            <a:endParaRPr lang="hu-HU" sz="2400" b="1" dirty="0">
              <a:solidFill>
                <a:srgbClr val="034EA2"/>
              </a:solidFill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9528" y="0"/>
            <a:ext cx="1362982" cy="13317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5736718" y="423761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Assessment - Quality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319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558181" y="1331722"/>
            <a:ext cx="1107563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000" b="1" dirty="0">
              <a:solidFill>
                <a:srgbClr val="034EA2"/>
              </a:solidFill>
              <a:latin typeface="Aileron Heavy" pitchFamily="2" charset="77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rgbClr val="013299"/>
                </a:solidFill>
                <a:latin typeface="Open Sans"/>
              </a:rPr>
              <a:t>Strategic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assessment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is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carried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out </a:t>
            </a:r>
            <a:r>
              <a:rPr lang="hu-HU" sz="2000" b="1" dirty="0" err="1" smtClean="0">
                <a:solidFill>
                  <a:srgbClr val="013299"/>
                </a:solidFill>
                <a:latin typeface="Open Sans"/>
              </a:rPr>
              <a:t>first</a:t>
            </a:r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Only projects successfully passing the strategic assessment are assessed operationally</a:t>
            </a:r>
            <a:endParaRPr lang="en-US" sz="2000" dirty="0" smtClean="0">
              <a:solidFill>
                <a:srgbClr val="013299"/>
              </a:solidFill>
              <a:latin typeface="Open Sans"/>
            </a:endParaRPr>
          </a:p>
          <a:p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The knock-out treshold</a:t>
            </a:r>
            <a:r>
              <a:rPr lang="hu-HU" sz="2000" dirty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is set </a:t>
            </a:r>
            <a:r>
              <a:rPr lang="hu-HU" sz="2000" dirty="0" err="1" smtClean="0">
                <a:solidFill>
                  <a:srgbClr val="013299"/>
                </a:solidFill>
                <a:latin typeface="Open Sans"/>
              </a:rPr>
              <a:t>at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en-US" sz="2000" dirty="0">
                <a:solidFill>
                  <a:srgbClr val="013299"/>
                </a:solidFill>
                <a:latin typeface="Open Sans"/>
              </a:rPr>
              <a:t>6</a:t>
            </a:r>
            <a:r>
              <a:rPr lang="hu-HU" sz="2000" dirty="0" smtClean="0">
                <a:solidFill>
                  <a:srgbClr val="013299"/>
                </a:solidFill>
                <a:latin typeface="Open Sans"/>
              </a:rPr>
              <a:t>0%: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hu-HU" sz="2000" dirty="0" smtClean="0">
              <a:solidFill>
                <a:srgbClr val="013299"/>
              </a:solidFill>
              <a:latin typeface="Open San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13299"/>
                </a:solidFill>
                <a:latin typeface="Open Sans"/>
              </a:rPr>
              <a:t>If a 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proposal </a:t>
            </a:r>
            <a:r>
              <a:rPr lang="hu-HU" dirty="0">
                <a:solidFill>
                  <a:srgbClr val="013299"/>
                </a:solidFill>
                <a:latin typeface="Open Sans"/>
              </a:rPr>
              <a:t>receives a lower score </a:t>
            </a:r>
            <a:r>
              <a:rPr lang="hu-HU" dirty="0" err="1">
                <a:solidFill>
                  <a:srgbClr val="013299"/>
                </a:solidFill>
                <a:latin typeface="Open Sans"/>
              </a:rPr>
              <a:t>than</a:t>
            </a:r>
            <a:r>
              <a:rPr lang="hu-HU" dirty="0">
                <a:solidFill>
                  <a:srgbClr val="013299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13299"/>
                </a:solidFill>
                <a:latin typeface="Open Sans"/>
              </a:rPr>
              <a:t>6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0</a:t>
            </a:r>
            <a:r>
              <a:rPr lang="hu-HU" dirty="0">
                <a:solidFill>
                  <a:srgbClr val="013299"/>
                </a:solidFill>
                <a:latin typeface="Open Sans"/>
              </a:rPr>
              <a:t>% in the strategic assessment, it will not  be assessed operationally and it fails the overall assessment. </a:t>
            </a:r>
            <a:endParaRPr lang="hu-HU" dirty="0" smtClean="0">
              <a:solidFill>
                <a:srgbClr val="013299"/>
              </a:solidFill>
              <a:latin typeface="Open Sans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13299"/>
                </a:solidFill>
                <a:latin typeface="Open Sans"/>
              </a:rPr>
              <a:t>If a proposal receives at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least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en-US" dirty="0">
                <a:solidFill>
                  <a:srgbClr val="013299"/>
                </a:solidFill>
                <a:latin typeface="Open Sans"/>
              </a:rPr>
              <a:t>6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0% in the strategic assessment, then it will be assessed also from an operational point of view.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13299"/>
                </a:solidFill>
                <a:latin typeface="Open Sans"/>
              </a:rPr>
              <a:t>The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final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score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(%) of the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proposal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will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be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given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by the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weighed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sum of the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strategic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and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operational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assessment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</a:t>
            </a:r>
            <a:r>
              <a:rPr lang="hu-HU" dirty="0" err="1" smtClean="0">
                <a:solidFill>
                  <a:srgbClr val="013299"/>
                </a:solidFill>
                <a:latin typeface="Open Sans"/>
              </a:rPr>
              <a:t>scores</a:t>
            </a:r>
            <a:r>
              <a:rPr lang="hu-HU" dirty="0" smtClean="0">
                <a:solidFill>
                  <a:srgbClr val="013299"/>
                </a:solidFill>
                <a:latin typeface="Open Sans"/>
              </a:rPr>
              <a:t> (%)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13299"/>
                </a:solidFill>
                <a:latin typeface="Open Sans"/>
              </a:rPr>
              <a:t>Only project with a </a:t>
            </a:r>
            <a:r>
              <a:rPr lang="en-GB" u="sng" dirty="0" smtClean="0">
                <a:solidFill>
                  <a:srgbClr val="013299"/>
                </a:solidFill>
                <a:latin typeface="Open Sans"/>
              </a:rPr>
              <a:t>final score of 60% </a:t>
            </a:r>
            <a:r>
              <a:rPr lang="en-GB" dirty="0" smtClean="0">
                <a:solidFill>
                  <a:srgbClr val="013299"/>
                </a:solidFill>
                <a:latin typeface="Open Sans"/>
              </a:rPr>
              <a:t>or more will be considered for funding</a:t>
            </a:r>
            <a:endParaRPr lang="hu-HU" dirty="0">
              <a:solidFill>
                <a:srgbClr val="013299"/>
              </a:solidFill>
              <a:latin typeface="Open Sans"/>
            </a:endParaRPr>
          </a:p>
          <a:p>
            <a:r>
              <a:rPr lang="hu-HU" sz="2000" dirty="0">
                <a:solidFill>
                  <a:srgbClr val="013299"/>
                </a:solidFill>
                <a:latin typeface="Aileron Heavy" pitchFamily="2" charset="77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13299"/>
              </a:solidFill>
              <a:latin typeface="Aileron Heavy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013299"/>
              </a:solidFill>
              <a:latin typeface="Aileron Heavy" pitchFamily="2" charset="77"/>
            </a:endParaRPr>
          </a:p>
          <a:p>
            <a:pPr marL="342900" indent="-342900">
              <a:buFontTx/>
              <a:buChar char="-"/>
            </a:pPr>
            <a:endParaRPr lang="hu-HU" sz="2000" dirty="0">
              <a:solidFill>
                <a:srgbClr val="034EA2"/>
              </a:solidFill>
              <a:latin typeface="Aileron Heavy" pitchFamily="2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018" y="0"/>
            <a:ext cx="1362982" cy="13317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2FCF5A-702F-D39A-4FAA-B730218A446E}"/>
              </a:ext>
            </a:extLst>
          </p:cNvPr>
          <p:cNvSpPr txBox="1">
            <a:spLocks/>
          </p:cNvSpPr>
          <p:nvPr/>
        </p:nvSpPr>
        <p:spPr>
          <a:xfrm>
            <a:off x="5736718" y="423761"/>
            <a:ext cx="5346918" cy="6124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4400" b="1" dirty="0" smtClean="0">
                <a:solidFill>
                  <a:srgbClr val="003399"/>
                </a:solidFill>
                <a:latin typeface="Open Sans ExtraBold" panose="020B0606030504020204" pitchFamily="34" charset="0"/>
              </a:rPr>
              <a:t> Assessment - Quality</a:t>
            </a:r>
            <a:endParaRPr lang="en-US" sz="4000" b="1" dirty="0">
              <a:solidFill>
                <a:srgbClr val="012EF6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6114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A9F760-012C-FB44-AA4D-F1B0298B2BCB}"/>
              </a:ext>
            </a:extLst>
          </p:cNvPr>
          <p:cNvSpPr txBox="1"/>
          <p:nvPr/>
        </p:nvSpPr>
        <p:spPr>
          <a:xfrm>
            <a:off x="255628" y="1245961"/>
            <a:ext cx="1107563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pPr lvl="0" algn="ctr"/>
            <a:endParaRPr lang="en-US" sz="3600" b="1" dirty="0" smtClean="0">
              <a:solidFill>
                <a:srgbClr val="034EA2"/>
              </a:solidFill>
              <a:latin typeface="Aileron Heavy" pitchFamily="2" charset="77"/>
            </a:endParaRPr>
          </a:p>
          <a:p>
            <a:pPr lvl="0"/>
            <a:r>
              <a:rPr lang="en-GB" sz="2800" dirty="0"/>
              <a:t/>
            </a:r>
            <a:br>
              <a:rPr lang="en-GB" sz="2800" dirty="0"/>
            </a:br>
            <a:endParaRPr lang="en-GB" sz="2400" b="0" i="0" u="none" strike="noStrike" dirty="0">
              <a:solidFill>
                <a:srgbClr val="003399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00672" y="2955596"/>
            <a:ext cx="109758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4400" b="1" dirty="0" smtClean="0">
                <a:solidFill>
                  <a:srgbClr val="034EA2"/>
                </a:solidFill>
                <a:latin typeface="Open Sans"/>
              </a:rPr>
              <a:t>www.interreg-danube.eu</a:t>
            </a:r>
            <a:endParaRPr lang="hu-HU" sz="4400" b="1" dirty="0">
              <a:solidFill>
                <a:srgbClr val="034EA2"/>
              </a:solidFill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345" y="29793"/>
            <a:ext cx="1362982" cy="13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5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355381" y="998202"/>
            <a:ext cx="11075638" cy="2333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2800" b="1" dirty="0">
              <a:solidFill>
                <a:srgbClr val="034EA2"/>
              </a:solidFill>
              <a:latin typeface="Open Sans" panose="020B0606030504020204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34EA2"/>
              </a:solidFill>
              <a:latin typeface="Open Sans" panose="020B0606030504020204"/>
            </a:endParaRPr>
          </a:p>
          <a:p>
            <a:pPr marL="342900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Allocated max. budget: EUR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38 </a:t>
            </a: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750 000 EUR INTERREG funds </a:t>
            </a:r>
          </a:p>
          <a:p>
            <a:pPr marL="342900" indent="-342900" fontAlgn="base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M</a:t>
            </a: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aximum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EU contribution </a:t>
            </a: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co-financing rate: 80%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rgbClr val="034EA2"/>
                </a:solidFill>
                <a:latin typeface="Open Sans" panose="020B0606030504020204"/>
              </a:rPr>
              <a:t>DRP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covers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the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entire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territory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of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Ukraine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(UA) </a:t>
            </a:r>
            <a:r>
              <a:rPr lang="hu-HU" sz="2400" dirty="0" err="1" smtClean="0">
                <a:solidFill>
                  <a:srgbClr val="034EA2"/>
                </a:solidFill>
                <a:latin typeface="Open Sans" panose="020B0606030504020204"/>
              </a:rPr>
              <a:t>but</a:t>
            </a:r>
            <a:r>
              <a:rPr lang="hu-HU" sz="2400" dirty="0" smtClean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UA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partners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can’t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smtClean="0">
                <a:solidFill>
                  <a:srgbClr val="034EA2"/>
                </a:solidFill>
                <a:latin typeface="Open Sans" panose="020B0606030504020204"/>
              </a:rPr>
              <a:t>be LP</a:t>
            </a: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s</a:t>
            </a:r>
            <a:r>
              <a:rPr lang="hu-HU" sz="2400" dirty="0" smtClean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in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err="1">
                <a:solidFill>
                  <a:srgbClr val="034EA2"/>
                </a:solidFill>
                <a:latin typeface="Open Sans" panose="020B0606030504020204"/>
              </a:rPr>
              <a:t>the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en-US" sz="2400" dirty="0">
                <a:solidFill>
                  <a:srgbClr val="034EA2"/>
                </a:solidFill>
                <a:latin typeface="Open Sans" panose="020B0606030504020204"/>
              </a:rPr>
              <a:t>2nd</a:t>
            </a:r>
            <a:r>
              <a:rPr lang="hu-HU" sz="2400" dirty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hu-HU" sz="2400" dirty="0" err="1" smtClean="0">
                <a:solidFill>
                  <a:srgbClr val="034EA2"/>
                </a:solidFill>
                <a:latin typeface="Open Sans" panose="020B0606030504020204"/>
              </a:rPr>
              <a:t>call</a:t>
            </a:r>
            <a:endParaRPr lang="en-US" sz="2400" dirty="0">
              <a:solidFill>
                <a:srgbClr val="034EA2"/>
              </a:solidFill>
              <a:latin typeface="Open Sans" panose="020B0606030504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165" y="85837"/>
            <a:ext cx="1365622" cy="13351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7914" y="405245"/>
            <a:ext cx="361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Open Sans" panose="020B0606030504020204"/>
              </a:rPr>
              <a:t>State of </a:t>
            </a:r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play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3173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372650" y="1215085"/>
            <a:ext cx="11075638" cy="176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 indent="-171450" rtl="0">
              <a:spcBef>
                <a:spcPts val="6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00" indent="-171450" rtl="0">
              <a:spcBef>
                <a:spcPts val="6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hu-HU" sz="2800" i="0" u="none" strike="noStrike" dirty="0" smtClean="0">
              <a:solidFill>
                <a:srgbClr val="00339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834" y="1946790"/>
            <a:ext cx="7816159" cy="449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6793" y="123006"/>
            <a:ext cx="1362982" cy="1331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5032" y="1281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Open Sans" panose="020B0606030504020204"/>
              </a:rPr>
              <a:t>Please be aware that for the 2nd call Priority 1 and Specific Objective 2.1 are </a:t>
            </a:r>
            <a:r>
              <a:rPr lang="en-US" b="1" dirty="0" smtClean="0">
                <a:solidFill>
                  <a:srgbClr val="FF0000"/>
                </a:solidFill>
                <a:latin typeface="Open Sans" panose="020B0606030504020204"/>
              </a:rPr>
              <a:t>closed</a:t>
            </a:r>
            <a:r>
              <a:rPr lang="en-US" b="1" dirty="0">
                <a:solidFill>
                  <a:srgbClr val="FF0000"/>
                </a:solidFill>
                <a:latin typeface="Open Sans" panose="020B0606030504020204"/>
              </a:rPr>
              <a:t>!</a:t>
            </a:r>
            <a:r>
              <a:rPr lang="en-GB" b="1" dirty="0" smtClean="0">
                <a:solidFill>
                  <a:srgbClr val="FF0000"/>
                </a:solidFill>
                <a:latin typeface="Open Sans" panose="020B0606030504020204"/>
              </a:rPr>
              <a:t> </a:t>
            </a:r>
            <a:endParaRPr lang="hu-HU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7914" y="405245"/>
            <a:ext cx="361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Open Sans" panose="020B0606030504020204"/>
              </a:rPr>
              <a:t>State of </a:t>
            </a:r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play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3949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372650" y="1215085"/>
            <a:ext cx="11075638" cy="176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 indent="-171450" rtl="0">
              <a:spcBef>
                <a:spcPts val="6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00" indent="-171450" rtl="0">
              <a:spcBef>
                <a:spcPts val="6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hu-HU" sz="2800" i="0" u="none" strike="noStrike" dirty="0" smtClean="0">
              <a:solidFill>
                <a:srgbClr val="00339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793" y="123006"/>
            <a:ext cx="1362982" cy="1331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098" y="1116231"/>
            <a:ext cx="6993924" cy="6252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7914" y="405245"/>
            <a:ext cx="361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Open Sans" panose="020B0606030504020204"/>
              </a:rPr>
              <a:t>State of </a:t>
            </a:r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play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2898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477795" y="1215085"/>
            <a:ext cx="11075638" cy="176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 indent="-171450" rtl="0">
              <a:spcBef>
                <a:spcPts val="6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00" indent="-171450" rtl="0">
              <a:spcBef>
                <a:spcPts val="6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hu-HU" sz="2800" i="0" u="none" strike="noStrike" dirty="0" smtClean="0">
              <a:solidFill>
                <a:srgbClr val="00339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793" y="123006"/>
            <a:ext cx="1362982" cy="1331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0349" y="1331160"/>
            <a:ext cx="9926593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en-US" sz="2800" b="1" dirty="0">
                <a:solidFill>
                  <a:srgbClr val="034EA2"/>
                </a:solidFill>
                <a:latin typeface="Open Sans" panose="020B0606030504020204"/>
              </a:rPr>
              <a:t>Read factsheets</a:t>
            </a:r>
            <a:r>
              <a:rPr lang="uk-UA" sz="2800" b="1" dirty="0">
                <a:solidFill>
                  <a:srgbClr val="034EA2"/>
                </a:solidFill>
                <a:latin typeface="Open Sans" panose="020B0606030504020204"/>
              </a:rPr>
              <a:t>:</a:t>
            </a:r>
          </a:p>
          <a:p>
            <a:r>
              <a:rPr lang="en-US" sz="2000" i="1" dirty="0">
                <a:solidFill>
                  <a:srgbClr val="FF0000"/>
                </a:solidFill>
                <a:latin typeface="Open Sans" panose="020B0606030504020204"/>
                <a:hlinkClick r:id="rId5"/>
              </a:rPr>
              <a:t>1. </a:t>
            </a:r>
            <a:r>
              <a:rPr lang="hu-HU" sz="2000" i="1" dirty="0">
                <a:solidFill>
                  <a:srgbClr val="FF0000"/>
                </a:solidFill>
                <a:latin typeface="Open Sans" panose="020B0606030504020204"/>
                <a:hlinkClick r:id="rId5"/>
              </a:rPr>
              <a:t>A smarter Danube Region</a:t>
            </a:r>
            <a:endParaRPr lang="hu-HU" sz="2000" i="1" dirty="0">
              <a:solidFill>
                <a:srgbClr val="FF0000"/>
              </a:solidFill>
              <a:latin typeface="Open Sans" panose="020B0606030504020204"/>
            </a:endParaRPr>
          </a:p>
          <a:p>
            <a:pPr fontAlgn="base">
              <a:spcAft>
                <a:spcPts val="1000"/>
              </a:spcAft>
            </a:pPr>
            <a:r>
              <a:rPr lang="en-US" sz="2000" i="1" dirty="0">
                <a:solidFill>
                  <a:srgbClr val="FF0000"/>
                </a:solidFill>
                <a:latin typeface="Open Sans" panose="020B0606030504020204"/>
                <a:hlinkClick r:id="rId5"/>
              </a:rPr>
              <a:t>https://www.interreg-danube.eu/about-dtp/priorities-objectives-2021-2027/priority-1-smarter-danube-region</a:t>
            </a:r>
            <a:endParaRPr lang="uk-UA" sz="2000" i="1" dirty="0">
              <a:solidFill>
                <a:srgbClr val="FF0000"/>
              </a:solidFill>
              <a:latin typeface="Open Sans" panose="020B0606030504020204"/>
            </a:endParaRPr>
          </a:p>
          <a:p>
            <a:r>
              <a:rPr lang="uk-UA" sz="2000" dirty="0">
                <a:solidFill>
                  <a:srgbClr val="034EA2"/>
                </a:solidFill>
                <a:latin typeface="Open Sans" panose="020B0606030504020204"/>
              </a:rPr>
              <a:t>2. </a:t>
            </a:r>
            <a:r>
              <a:rPr lang="en-US" sz="2000" dirty="0">
                <a:solidFill>
                  <a:srgbClr val="034EA2"/>
                </a:solidFill>
                <a:latin typeface="Open Sans" panose="020B0606030504020204"/>
                <a:hlinkClick r:id="rId6"/>
              </a:rPr>
              <a:t>A greener, low-carbon Danube Region</a:t>
            </a:r>
            <a:endParaRPr lang="en-US" sz="2000" dirty="0">
              <a:solidFill>
                <a:srgbClr val="034EA2"/>
              </a:solidFill>
              <a:latin typeface="Open Sans" panose="020B0606030504020204"/>
            </a:endParaRPr>
          </a:p>
          <a:p>
            <a:pPr fontAlgn="base">
              <a:spcAft>
                <a:spcPts val="1000"/>
              </a:spcAft>
            </a:pPr>
            <a:r>
              <a:rPr lang="en-US" sz="2000" dirty="0">
                <a:solidFill>
                  <a:srgbClr val="034EA2"/>
                </a:solidFill>
                <a:latin typeface="Open Sans" panose="020B0606030504020204"/>
                <a:hlinkClick r:id="rId6"/>
              </a:rPr>
              <a:t>https://www.interreg-danube.eu/about-dtp/priorities-objectives-2021-2027/priority-2-greener-low-carbon-danube-region</a:t>
            </a:r>
            <a:endParaRPr lang="uk-UA" sz="2000" dirty="0">
              <a:solidFill>
                <a:srgbClr val="034EA2"/>
              </a:solidFill>
              <a:latin typeface="Open Sans" panose="020B0606030504020204"/>
            </a:endParaRPr>
          </a:p>
          <a:p>
            <a:r>
              <a:rPr lang="uk-UA" sz="2000" dirty="0">
                <a:solidFill>
                  <a:srgbClr val="034EA2"/>
                </a:solidFill>
                <a:latin typeface="Open Sans" panose="020B0606030504020204"/>
              </a:rPr>
              <a:t>3. </a:t>
            </a:r>
            <a:r>
              <a:rPr lang="hu-HU" sz="2000" dirty="0">
                <a:solidFill>
                  <a:srgbClr val="034EA2"/>
                </a:solidFill>
                <a:latin typeface="Open Sans" panose="020B0606030504020204"/>
                <a:hlinkClick r:id="rId7"/>
              </a:rPr>
              <a:t>A more social Danube Region</a:t>
            </a:r>
            <a:endParaRPr lang="hu-HU" sz="2000" dirty="0">
              <a:solidFill>
                <a:srgbClr val="034EA2"/>
              </a:solidFill>
              <a:latin typeface="Open Sans" panose="020B0606030504020204"/>
            </a:endParaRPr>
          </a:p>
          <a:p>
            <a:pPr fontAlgn="base">
              <a:spcAft>
                <a:spcPts val="1000"/>
              </a:spcAft>
            </a:pPr>
            <a:r>
              <a:rPr lang="hu-HU" sz="2000" dirty="0">
                <a:solidFill>
                  <a:srgbClr val="034EA2"/>
                </a:solidFill>
                <a:latin typeface="Open Sans" panose="020B0606030504020204"/>
              </a:rPr>
              <a:t>https://www.interreg-danube.eu/about-dtp/priorities-objectives-2021-2027/priority-3-more-social-danube-region</a:t>
            </a:r>
            <a:endParaRPr lang="uk-UA" sz="2000" dirty="0">
              <a:solidFill>
                <a:srgbClr val="034EA2"/>
              </a:solidFill>
              <a:latin typeface="Open Sans" panose="020B0606030504020204"/>
            </a:endParaRPr>
          </a:p>
          <a:p>
            <a:pPr fontAlgn="base">
              <a:spcAft>
                <a:spcPts val="1000"/>
              </a:spcAft>
            </a:pPr>
            <a:r>
              <a:rPr lang="uk-UA" sz="2000" dirty="0">
                <a:solidFill>
                  <a:srgbClr val="034EA2"/>
                </a:solidFill>
                <a:latin typeface="Open Sans" panose="020B0606030504020204"/>
              </a:rPr>
              <a:t>4. </a:t>
            </a:r>
            <a:r>
              <a:rPr lang="hu-HU" sz="2000" dirty="0">
                <a:solidFill>
                  <a:srgbClr val="034EA2"/>
                </a:solidFill>
                <a:latin typeface="Open Sans" panose="020B0606030504020204"/>
              </a:rPr>
              <a:t>A better cooperation governance</a:t>
            </a:r>
            <a:r>
              <a:rPr lang="en-US" sz="2000" dirty="0">
                <a:solidFill>
                  <a:srgbClr val="034EA2"/>
                </a:solidFill>
                <a:latin typeface="Open Sans" panose="020B0606030504020204"/>
              </a:rPr>
              <a:t>:  </a:t>
            </a:r>
            <a:r>
              <a:rPr lang="en-US" sz="2000" dirty="0">
                <a:solidFill>
                  <a:srgbClr val="034EA2"/>
                </a:solidFill>
                <a:latin typeface="Open Sans" panose="020B0606030504020204"/>
                <a:hlinkClick r:id="rId8"/>
              </a:rPr>
              <a:t>Increased institutional capacities for territorial and </a:t>
            </a:r>
            <a:r>
              <a:rPr lang="en-US" sz="2000" dirty="0" err="1">
                <a:solidFill>
                  <a:srgbClr val="034EA2"/>
                </a:solidFill>
                <a:latin typeface="Open Sans" panose="020B0606030504020204"/>
                <a:hlinkClick r:id="rId8"/>
              </a:rPr>
              <a:t>macroregional</a:t>
            </a:r>
            <a:r>
              <a:rPr lang="en-US" sz="2000" dirty="0">
                <a:solidFill>
                  <a:srgbClr val="034EA2"/>
                </a:solidFill>
                <a:latin typeface="Open Sans" panose="020B0606030504020204"/>
                <a:hlinkClick r:id="rId8"/>
              </a:rPr>
              <a:t> governance </a:t>
            </a:r>
            <a:endParaRPr lang="en-US" sz="2000" dirty="0">
              <a:solidFill>
                <a:srgbClr val="034EA2"/>
              </a:solidFill>
              <a:latin typeface="Open Sans" panose="020B0606030504020204"/>
            </a:endParaRPr>
          </a:p>
          <a:p>
            <a:pPr fontAlgn="base">
              <a:spcAft>
                <a:spcPts val="1000"/>
              </a:spcAft>
            </a:pPr>
            <a:r>
              <a:rPr lang="en-US" sz="2000" dirty="0">
                <a:solidFill>
                  <a:srgbClr val="034EA2"/>
                </a:solidFill>
                <a:latin typeface="Open Sans" panose="020B0606030504020204"/>
              </a:rPr>
              <a:t>https://www.interreg-danube.eu/about-dtp/priorities-objectives-2021-2027/priority-4-better-cooperation-governance-in-danube-region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7914" y="405245"/>
            <a:ext cx="361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Open Sans" panose="020B0606030504020204"/>
              </a:rPr>
              <a:t>State of </a:t>
            </a:r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play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0976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312646" y="1260661"/>
            <a:ext cx="11075638" cy="176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 indent="-171450" rtl="0">
              <a:spcBef>
                <a:spcPts val="6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6000" indent="-171450" rtl="0">
              <a:spcBef>
                <a:spcPts val="600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hu-HU" sz="2800" i="0" u="none" strike="noStrike" dirty="0" smtClean="0">
              <a:solidFill>
                <a:srgbClr val="00339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793" y="123006"/>
            <a:ext cx="1362982" cy="13317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635AA480-6088-0B46-AA5E-AEFA44F16E73}"/>
              </a:ext>
            </a:extLst>
          </p:cNvPr>
          <p:cNvSpPr txBox="1">
            <a:spLocks/>
          </p:cNvSpPr>
          <p:nvPr/>
        </p:nvSpPr>
        <p:spPr>
          <a:xfrm>
            <a:off x="651933" y="1181099"/>
            <a:ext cx="1088813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34EA2"/>
                </a:solidFill>
                <a:latin typeface="Open Sans" panose="020B0606030504020204"/>
                <a:ea typeface="+mn-ea"/>
                <a:cs typeface="+mn-cs"/>
              </a:rPr>
              <a:t>Priority 2 </a:t>
            </a:r>
            <a:r>
              <a:rPr lang="hu-HU" sz="4000" b="1" dirty="0" smtClean="0">
                <a:solidFill>
                  <a:srgbClr val="034EA2"/>
                </a:solidFill>
                <a:latin typeface="Open Sans" panose="020B0606030504020204"/>
                <a:ea typeface="+mn-ea"/>
                <a:cs typeface="+mn-cs"/>
              </a:rPr>
              <a:t>–</a:t>
            </a:r>
            <a:r>
              <a:rPr lang="en-US" sz="4000" b="1" dirty="0" smtClean="0">
                <a:solidFill>
                  <a:srgbClr val="034EA2"/>
                </a:solidFill>
                <a:latin typeface="Open Sans" panose="020B0606030504020204"/>
                <a:ea typeface="+mn-ea"/>
                <a:cs typeface="+mn-cs"/>
              </a:rPr>
              <a:t> A greener, low-carbon Danube Region</a:t>
            </a:r>
            <a:endParaRPr lang="en-GB" sz="4000" b="1" dirty="0">
              <a:solidFill>
                <a:srgbClr val="034EA2"/>
              </a:solidFill>
              <a:latin typeface="Open Sans" panose="020B0606030504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933" y="2690336"/>
            <a:ext cx="110457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0000"/>
                </a:solidFill>
                <a:latin typeface="Open Sans" panose="020B0606030504020204"/>
              </a:rPr>
              <a:t>SO 2.1 Promoting renewable energy in accordance with directive (EU) 2018/2001, including the sustainable criteria set out </a:t>
            </a:r>
            <a:r>
              <a:rPr lang="en-GB" sz="2400" i="1" dirty="0" smtClean="0">
                <a:solidFill>
                  <a:srgbClr val="FF0000"/>
                </a:solidFill>
                <a:latin typeface="Open Sans" panose="020B0606030504020204"/>
              </a:rPr>
              <a:t>therein</a:t>
            </a:r>
            <a:endParaRPr lang="en-US" sz="2400" i="1" dirty="0">
              <a:solidFill>
                <a:srgbClr val="FF0000"/>
              </a:solidFill>
              <a:latin typeface="Open Sans" panose="020B0606030504020204"/>
            </a:endParaRPr>
          </a:p>
          <a:p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SO 2.2 Promoting </a:t>
            </a:r>
            <a:r>
              <a:rPr lang="en-GB" sz="2400" b="1" u="sng" dirty="0">
                <a:solidFill>
                  <a:srgbClr val="034EA2"/>
                </a:solidFill>
                <a:latin typeface="Open Sans" panose="020B0606030504020204"/>
              </a:rPr>
              <a:t>climate change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adaptation capacities in the Danube Region and </a:t>
            </a:r>
            <a:r>
              <a:rPr lang="en-GB" sz="2400" b="1" u="sng" dirty="0">
                <a:solidFill>
                  <a:srgbClr val="034EA2"/>
                </a:solidFill>
                <a:latin typeface="Open Sans" panose="020B0606030504020204"/>
              </a:rPr>
              <a:t>disaster management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on transnational level in relation to environmental risks, taking into account ecosystem-based approaches</a:t>
            </a:r>
          </a:p>
          <a:p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SO 2.3 Sustainable, integrated, </a:t>
            </a:r>
            <a:r>
              <a:rPr lang="en-GB" sz="2400" b="1" u="sng" dirty="0">
                <a:solidFill>
                  <a:srgbClr val="034EA2"/>
                </a:solidFill>
                <a:latin typeface="Open Sans" panose="020B0606030504020204"/>
              </a:rPr>
              <a:t>transnational water and sediment management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in the Danube River Basin ensuring good quality and quantity of waters and sediment balance.</a:t>
            </a:r>
          </a:p>
          <a:p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SO 2.4 Protecting and preserving the </a:t>
            </a:r>
            <a:r>
              <a:rPr lang="en-GB" sz="2400" b="1" u="sng" dirty="0">
                <a:solidFill>
                  <a:srgbClr val="034EA2"/>
                </a:solidFill>
                <a:latin typeface="Open Sans" panose="020B0606030504020204"/>
              </a:rPr>
              <a:t>biodiversity in ecological corridors and eco-r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egions of transnational relevance in the Danube Region.</a:t>
            </a:r>
            <a:endParaRPr lang="hu-HU" sz="2400" dirty="0">
              <a:solidFill>
                <a:srgbClr val="034EA2"/>
              </a:solidFill>
              <a:latin typeface="Open Sans" panose="020B0606030504020204"/>
            </a:endParaRPr>
          </a:p>
          <a:p>
            <a:endParaRPr lang="en-US" sz="2000" dirty="0">
              <a:solidFill>
                <a:srgbClr val="034EA2"/>
              </a:solidFill>
              <a:latin typeface="Open Sans" panose="020B0606030504020204"/>
            </a:endParaRPr>
          </a:p>
          <a:p>
            <a:endParaRPr lang="hu-HU" sz="2000" dirty="0">
              <a:solidFill>
                <a:srgbClr val="034EA2"/>
              </a:solidFill>
              <a:latin typeface="Open Sans" panose="020B06060305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7914" y="405245"/>
            <a:ext cx="361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Open Sans" panose="020B0606030504020204"/>
              </a:rPr>
              <a:t>State of </a:t>
            </a:r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play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7672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548015" y="317652"/>
            <a:ext cx="11075638" cy="4960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uk-UA" sz="2400" dirty="0">
              <a:solidFill>
                <a:srgbClr val="034EA2"/>
              </a:solidFill>
              <a:latin typeface="Open Sans" panose="020B0606030504020204"/>
            </a:endParaRPr>
          </a:p>
          <a:p>
            <a:pPr lvl="0"/>
            <a:endParaRPr lang="uk-UA" dirty="0" smtClean="0">
              <a:solidFill>
                <a:srgbClr val="034EA2"/>
              </a:solidFill>
              <a:latin typeface="Open Sans" panose="020B0606030504020204"/>
            </a:endParaRPr>
          </a:p>
          <a:p>
            <a:pPr algn="ctr" fontAlgn="base">
              <a:spcAft>
                <a:spcPts val="1000"/>
              </a:spcAft>
            </a:pPr>
            <a:r>
              <a:rPr lang="en-US" sz="4000" b="1" dirty="0" smtClean="0">
                <a:solidFill>
                  <a:srgbClr val="034EA2"/>
                </a:solidFill>
                <a:latin typeface="Open Sans" panose="020B0606030504020204"/>
              </a:rPr>
              <a:t>Priority 3 – A more social Danube Region</a:t>
            </a:r>
            <a:endParaRPr lang="en-US" sz="4000" dirty="0">
              <a:solidFill>
                <a:srgbClr val="034EA2"/>
              </a:solidFill>
              <a:latin typeface="Open Sans" panose="020B0606030504020204"/>
              <a:ea typeface="+mj-ea"/>
              <a:cs typeface="+mj-cs"/>
            </a:endParaRPr>
          </a:p>
          <a:p>
            <a:pPr fontAlgn="base">
              <a:spcAft>
                <a:spcPts val="1000"/>
              </a:spcAft>
            </a:pPr>
            <a:endParaRPr lang="en-US" sz="2000" dirty="0" smtClean="0">
              <a:solidFill>
                <a:srgbClr val="034EA2"/>
              </a:solidFill>
              <a:latin typeface="Open Sans" panose="020B0606030504020204"/>
              <a:ea typeface="+mj-ea"/>
              <a:cs typeface="+mj-cs"/>
            </a:endParaRPr>
          </a:p>
          <a:p>
            <a:pPr fontAlgn="base">
              <a:spcAft>
                <a:spcPts val="1000"/>
              </a:spcAft>
            </a:pPr>
            <a:endParaRPr lang="en-US" sz="2000" dirty="0">
              <a:solidFill>
                <a:srgbClr val="034EA2"/>
              </a:solidFill>
              <a:latin typeface="Open Sans" panose="020B0606030504020204"/>
              <a:ea typeface="+mj-ea"/>
              <a:cs typeface="+mj-cs"/>
            </a:endParaRPr>
          </a:p>
          <a:p>
            <a:pPr fontAlgn="base">
              <a:spcAft>
                <a:spcPts val="1000"/>
              </a:spcAft>
            </a:pPr>
            <a:endParaRPr lang="en-US" sz="2000" dirty="0" smtClean="0">
              <a:solidFill>
                <a:srgbClr val="034EA2"/>
              </a:solidFill>
              <a:latin typeface="Open Sans" panose="020B0606030504020204"/>
              <a:ea typeface="+mj-ea"/>
              <a:cs typeface="+mj-cs"/>
            </a:endParaRPr>
          </a:p>
          <a:p>
            <a:pPr fontAlgn="base">
              <a:spcAft>
                <a:spcPts val="1000"/>
              </a:spcAft>
            </a:pPr>
            <a:endParaRPr lang="en-US" sz="2000" dirty="0">
              <a:solidFill>
                <a:srgbClr val="034EA2"/>
              </a:solidFill>
              <a:latin typeface="Open Sans" panose="020B0606030504020204"/>
              <a:ea typeface="+mj-ea"/>
              <a:cs typeface="+mj-cs"/>
            </a:endParaRPr>
          </a:p>
          <a:p>
            <a:pPr fontAlgn="base">
              <a:spcAft>
                <a:spcPts val="1000"/>
              </a:spcAft>
            </a:pPr>
            <a:r>
              <a:rPr lang="en-GB" sz="2400" b="1" dirty="0" smtClean="0">
                <a:solidFill>
                  <a:srgbClr val="034EA2"/>
                </a:solidFill>
                <a:latin typeface="Open Sans" panose="020B0606030504020204"/>
              </a:rPr>
              <a:t>SO 3.1</a:t>
            </a: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- Accessible, inclusive and effective </a:t>
            </a:r>
            <a:r>
              <a:rPr lang="en-GB" sz="2400" b="1" u="sng" dirty="0">
                <a:solidFill>
                  <a:srgbClr val="034EA2"/>
                </a:solidFill>
                <a:latin typeface="Open Sans" panose="020B0606030504020204"/>
              </a:rPr>
              <a:t>labour </a:t>
            </a:r>
            <a:r>
              <a:rPr lang="en-GB" sz="2400" b="1" u="sng" dirty="0" smtClean="0">
                <a:solidFill>
                  <a:srgbClr val="034EA2"/>
                </a:solidFill>
                <a:latin typeface="Open Sans" panose="020B0606030504020204"/>
              </a:rPr>
              <a:t>markets</a:t>
            </a:r>
            <a:endParaRPr lang="en-GB" sz="2400" dirty="0">
              <a:solidFill>
                <a:srgbClr val="034EA2"/>
              </a:solidFill>
              <a:latin typeface="Open Sans" panose="020B0606030504020204"/>
            </a:endParaRPr>
          </a:p>
          <a:p>
            <a:pPr fontAlgn="base">
              <a:spcAft>
                <a:spcPts val="1000"/>
              </a:spcAft>
            </a:pPr>
            <a:r>
              <a:rPr lang="en-GB" sz="2400" b="1" dirty="0">
                <a:solidFill>
                  <a:srgbClr val="034EA2"/>
                </a:solidFill>
                <a:latin typeface="Open Sans" panose="020B0606030504020204"/>
              </a:rPr>
              <a:t>SO 3.2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- Accessible and inclusive quality services in </a:t>
            </a:r>
            <a:r>
              <a:rPr lang="en-GB" sz="2400" b="1" u="sng" dirty="0">
                <a:solidFill>
                  <a:srgbClr val="034EA2"/>
                </a:solidFill>
                <a:latin typeface="Open Sans" panose="020B0606030504020204"/>
              </a:rPr>
              <a:t>education, training and lifelong </a:t>
            </a:r>
            <a:r>
              <a:rPr lang="en-GB" sz="2400" b="1" u="sng" dirty="0" smtClean="0">
                <a:solidFill>
                  <a:srgbClr val="034EA2"/>
                </a:solidFill>
                <a:latin typeface="Open Sans" panose="020B0606030504020204"/>
              </a:rPr>
              <a:t>learning</a:t>
            </a:r>
            <a:endParaRPr lang="en-GB" sz="2400" dirty="0">
              <a:solidFill>
                <a:srgbClr val="034EA2"/>
              </a:solidFill>
              <a:latin typeface="Open Sans" panose="020B0606030504020204"/>
            </a:endParaRPr>
          </a:p>
          <a:p>
            <a:pPr fontAlgn="base">
              <a:spcAft>
                <a:spcPts val="1000"/>
              </a:spcAft>
            </a:pPr>
            <a:r>
              <a:rPr lang="en-GB" sz="2400" b="1" dirty="0">
                <a:solidFill>
                  <a:srgbClr val="034EA2"/>
                </a:solidFill>
                <a:latin typeface="Open Sans" panose="020B0606030504020204"/>
              </a:rPr>
              <a:t>SO 3.3 -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Enhancing the role of </a:t>
            </a:r>
            <a:r>
              <a:rPr lang="en-GB" sz="2400" b="1" u="sng" dirty="0">
                <a:solidFill>
                  <a:srgbClr val="034EA2"/>
                </a:solidFill>
                <a:latin typeface="Open Sans" panose="020B0606030504020204"/>
              </a:rPr>
              <a:t>culture and sustainable tourism </a:t>
            </a:r>
            <a:r>
              <a:rPr lang="en-GB" sz="2400" dirty="0">
                <a:solidFill>
                  <a:srgbClr val="034EA2"/>
                </a:solidFill>
                <a:latin typeface="Open Sans" panose="020B0606030504020204"/>
              </a:rPr>
              <a:t>in economic development, social inclusion and social </a:t>
            </a:r>
            <a:r>
              <a:rPr lang="en-GB" sz="2400" dirty="0" smtClean="0">
                <a:solidFill>
                  <a:srgbClr val="034EA2"/>
                </a:solidFill>
                <a:latin typeface="Open Sans" panose="020B0606030504020204"/>
              </a:rPr>
              <a:t>innovation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60" y="197589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793" y="123006"/>
            <a:ext cx="1362982" cy="1331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7914" y="405245"/>
            <a:ext cx="361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Open Sans" panose="020B0606030504020204"/>
              </a:rPr>
              <a:t>State of </a:t>
            </a:r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play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9256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6C8FB8-5A51-0F8B-D26C-83FF66A6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0" y="-157941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D59BCDE-8847-8212-E589-1E7E1FBC2434}"/>
              </a:ext>
            </a:extLst>
          </p:cNvPr>
          <p:cNvSpPr txBox="1">
            <a:spLocks/>
          </p:cNvSpPr>
          <p:nvPr/>
        </p:nvSpPr>
        <p:spPr>
          <a:xfrm>
            <a:off x="355381" y="1557865"/>
            <a:ext cx="5097152" cy="4577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800" b="1" dirty="0">
              <a:solidFill>
                <a:srgbClr val="034EA2"/>
              </a:solidFill>
              <a:latin typeface="Aileron 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9F760-012C-FB44-AA4D-F1B0298B2BCB}"/>
              </a:ext>
            </a:extLst>
          </p:cNvPr>
          <p:cNvSpPr txBox="1"/>
          <p:nvPr/>
        </p:nvSpPr>
        <p:spPr>
          <a:xfrm>
            <a:off x="515167" y="1096737"/>
            <a:ext cx="1107563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uk-UA" dirty="0" smtClean="0">
              <a:solidFill>
                <a:srgbClr val="034EA2"/>
              </a:solidFill>
              <a:latin typeface="Open Sans" panose="020B0606030504020204"/>
            </a:endParaRPr>
          </a:p>
          <a:p>
            <a:r>
              <a:rPr lang="en-US" sz="3200" b="1" dirty="0">
                <a:solidFill>
                  <a:srgbClr val="034EA2"/>
                </a:solidFill>
                <a:latin typeface="Open Sans" panose="020B0606030504020204"/>
              </a:rPr>
              <a:t>S.O. 4.2 Increased institutional capacities for territorial and macro-regional governance</a:t>
            </a:r>
          </a:p>
          <a:p>
            <a:pPr lvl="0" fontAlgn="base"/>
            <a:endParaRPr lang="en-US" sz="2000" noProof="1" smtClean="0">
              <a:solidFill>
                <a:srgbClr val="034EA2"/>
              </a:solidFill>
              <a:latin typeface="Open Sans" panose="020B0606030504020204"/>
            </a:endParaRPr>
          </a:p>
          <a:p>
            <a:pPr lvl="0" fontAlgn="base"/>
            <a:r>
              <a:rPr lang="en-US" sz="2000" noProof="1" smtClean="0">
                <a:solidFill>
                  <a:srgbClr val="034EA2"/>
                </a:solidFill>
                <a:latin typeface="Open Sans" panose="020B0606030504020204"/>
              </a:rPr>
              <a:t>Focus:</a:t>
            </a:r>
          </a:p>
          <a:p>
            <a:pPr lvl="0" fontAlgn="base"/>
            <a:endParaRPr lang="en-US" sz="2000" noProof="1">
              <a:solidFill>
                <a:srgbClr val="034EA2"/>
              </a:solidFill>
              <a:latin typeface="Open Sans" panose="020B0606030504020204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000" noProof="1">
                <a:solidFill>
                  <a:srgbClr val="034EA2"/>
                </a:solidFill>
                <a:latin typeface="Open Sans" panose="020B0606030504020204"/>
              </a:rPr>
              <a:t>-</a:t>
            </a:r>
            <a:r>
              <a:rPr lang="en-GB" sz="2000" dirty="0">
                <a:solidFill>
                  <a:srgbClr val="034EA2"/>
                </a:solidFill>
                <a:latin typeface="Open Sans" panose="020B0606030504020204"/>
              </a:rPr>
              <a:t>Integrated governance models for addressing challenges arising from </a:t>
            </a:r>
            <a:r>
              <a:rPr lang="en-GB" sz="2000" b="1" u="sng" dirty="0">
                <a:solidFill>
                  <a:srgbClr val="034EA2"/>
                </a:solidFill>
                <a:latin typeface="Open Sans" panose="020B0606030504020204"/>
              </a:rPr>
              <a:t>demographic change </a:t>
            </a:r>
            <a:r>
              <a:rPr lang="en-GB" sz="2000" dirty="0">
                <a:solidFill>
                  <a:srgbClr val="034EA2"/>
                </a:solidFill>
                <a:latin typeface="Open Sans" panose="020B0606030504020204"/>
              </a:rPr>
              <a:t>(e.g. aging, depopulation, brain drain</a:t>
            </a:r>
            <a:r>
              <a:rPr lang="en-GB" sz="2000" dirty="0" smtClean="0">
                <a:solidFill>
                  <a:srgbClr val="034EA2"/>
                </a:solidFill>
                <a:latin typeface="Open Sans" panose="020B0606030504020204"/>
              </a:rPr>
              <a:t>)</a:t>
            </a:r>
            <a:endParaRPr lang="en-GB" sz="2000" dirty="0">
              <a:solidFill>
                <a:srgbClr val="034EA2"/>
              </a:solidFill>
              <a:latin typeface="Open Sans" panose="020B0606030504020204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34EA2"/>
                </a:solidFill>
                <a:latin typeface="Open Sans" panose="020B0606030504020204"/>
              </a:rPr>
              <a:t>- </a:t>
            </a:r>
            <a:r>
              <a:rPr lang="en-GB" sz="2000" b="1" u="sng" dirty="0">
                <a:solidFill>
                  <a:srgbClr val="034EA2"/>
                </a:solidFill>
                <a:latin typeface="Open Sans" panose="020B0606030504020204"/>
              </a:rPr>
              <a:t>Integrated urban-rural governance </a:t>
            </a:r>
            <a:r>
              <a:rPr lang="en-GB" sz="2000" dirty="0">
                <a:solidFill>
                  <a:srgbClr val="034EA2"/>
                </a:solidFill>
                <a:latin typeface="Open Sans" panose="020B0606030504020204"/>
              </a:rPr>
              <a:t>models including specific territorial development strategies for rural/remote </a:t>
            </a:r>
            <a:r>
              <a:rPr lang="en-GB" sz="2000" dirty="0" smtClean="0">
                <a:solidFill>
                  <a:srgbClr val="034EA2"/>
                </a:solidFill>
                <a:latin typeface="Open Sans" panose="020B0606030504020204"/>
              </a:rPr>
              <a:t>areas</a:t>
            </a:r>
            <a:endParaRPr lang="en-GB" sz="2000" dirty="0">
              <a:solidFill>
                <a:srgbClr val="034EA2"/>
              </a:solidFill>
              <a:latin typeface="Open Sans" panose="020B0606030504020204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34EA2"/>
                </a:solidFill>
                <a:latin typeface="Open Sans" panose="020B0606030504020204"/>
              </a:rPr>
              <a:t>- Support for more and stronger inter-institutional relations for the integrated development of </a:t>
            </a:r>
            <a:r>
              <a:rPr lang="en-GB" sz="2000" b="1" u="sng" dirty="0">
                <a:solidFill>
                  <a:srgbClr val="034EA2"/>
                </a:solidFill>
                <a:latin typeface="Open Sans" panose="020B0606030504020204"/>
              </a:rPr>
              <a:t>transboundary functional </a:t>
            </a:r>
            <a:r>
              <a:rPr lang="en-GB" sz="2000" b="1" u="sng" dirty="0" smtClean="0">
                <a:solidFill>
                  <a:srgbClr val="034EA2"/>
                </a:solidFill>
                <a:latin typeface="Open Sans" panose="020B0606030504020204"/>
              </a:rPr>
              <a:t>areas</a:t>
            </a:r>
            <a:endParaRPr lang="en-GB" sz="2000" b="1" u="sng" dirty="0">
              <a:solidFill>
                <a:srgbClr val="034EA2"/>
              </a:solidFill>
              <a:latin typeface="Open Sans" panose="020B0606030504020204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34EA2"/>
                </a:solidFill>
                <a:latin typeface="Open Sans" panose="020B0606030504020204"/>
              </a:rPr>
              <a:t>- </a:t>
            </a:r>
            <a:r>
              <a:rPr lang="en-GB" sz="2000" b="1" u="sng" dirty="0">
                <a:solidFill>
                  <a:srgbClr val="034EA2"/>
                </a:solidFill>
                <a:latin typeface="Open Sans" panose="020B0606030504020204"/>
              </a:rPr>
              <a:t>Capacity building </a:t>
            </a:r>
            <a:r>
              <a:rPr lang="en-GB" sz="2000" dirty="0">
                <a:solidFill>
                  <a:srgbClr val="034EA2"/>
                </a:solidFill>
                <a:latin typeface="Open Sans" panose="020B0606030504020204"/>
              </a:rPr>
              <a:t>considering especially a better involvement of </a:t>
            </a:r>
            <a:r>
              <a:rPr lang="en-GB" sz="2000" b="1" u="sng" dirty="0">
                <a:solidFill>
                  <a:srgbClr val="034EA2"/>
                </a:solidFill>
                <a:latin typeface="Open Sans" panose="020B0606030504020204"/>
              </a:rPr>
              <a:t>local and regional public bodies as well as civic actors </a:t>
            </a:r>
            <a:r>
              <a:rPr lang="en-GB" sz="2000" dirty="0">
                <a:solidFill>
                  <a:srgbClr val="034EA2"/>
                </a:solidFill>
                <a:latin typeface="Open Sans" panose="020B0606030504020204"/>
              </a:rPr>
              <a:t>in transnational policy making, territorial development frameworks and governance </a:t>
            </a:r>
            <a:r>
              <a:rPr lang="en-GB" sz="2000" dirty="0" smtClean="0">
                <a:solidFill>
                  <a:srgbClr val="034EA2"/>
                </a:solidFill>
                <a:latin typeface="Open Sans" panose="020B0606030504020204"/>
              </a:rPr>
              <a:t>models</a:t>
            </a:r>
            <a:endParaRPr lang="en-GB" sz="2000" dirty="0">
              <a:solidFill>
                <a:srgbClr val="034EA2"/>
              </a:solidFill>
              <a:latin typeface="Open Sans" panose="020B0606030504020204"/>
            </a:endParaRP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34EA2"/>
                </a:solidFill>
                <a:latin typeface="Open Sans" panose="020B0606030504020204"/>
              </a:rPr>
              <a:t>- Support for the monitoring and analysis of territorial processes affecting the cohesion and cooperation of the Danube </a:t>
            </a:r>
            <a:r>
              <a:rPr lang="en-GB" sz="2000" dirty="0" smtClean="0">
                <a:solidFill>
                  <a:srgbClr val="034EA2"/>
                </a:solidFill>
                <a:latin typeface="Open Sans" panose="020B0606030504020204"/>
              </a:rPr>
              <a:t>Region</a:t>
            </a:r>
            <a:endParaRPr lang="de-DE" sz="2000" dirty="0">
              <a:solidFill>
                <a:srgbClr val="034EA2"/>
              </a:solidFill>
              <a:latin typeface="Open Sans" panose="020B0606030504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14" y="-59126"/>
            <a:ext cx="1362982" cy="1331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880" y="1885240"/>
            <a:ext cx="2286002" cy="1318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07914" y="405245"/>
            <a:ext cx="361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34EA2"/>
                </a:solidFill>
                <a:latin typeface="Open Sans" panose="020B0606030504020204"/>
              </a:rPr>
              <a:t>State of </a:t>
            </a:r>
            <a:r>
              <a:rPr lang="en-US" sz="4400" b="1" dirty="0" smtClean="0">
                <a:solidFill>
                  <a:srgbClr val="034EA2"/>
                </a:solidFill>
                <a:latin typeface="Open Sans" panose="020B0606030504020204"/>
              </a:rPr>
              <a:t>play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61563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RP" id="{8ED3F101-20EE-5141-AA4D-F42071547E93}" vid="{E742672A-305B-EB46-9FDC-E5A96C0CA7B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RP" id="{8ED3F101-20EE-5141-AA4D-F42071547E93}" vid="{E742672A-305B-EB46-9FDC-E5A96C0CA7B2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RP" id="{8ED3F101-20EE-5141-AA4D-F42071547E93}" vid="{E742672A-305B-EB46-9FDC-E5A96C0CA7B2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RP" id="{8ED3F101-20EE-5141-AA4D-F42071547E93}" vid="{E742672A-305B-EB46-9FDC-E5A96C0CA7B2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RP" id="{8ED3F101-20EE-5141-AA4D-F42071547E93}" vid="{E742672A-305B-EB46-9FDC-E5A96C0CA7B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1334</Words>
  <Application>Microsoft Office PowerPoint</Application>
  <PresentationFormat>Widescreen</PresentationFormat>
  <Paragraphs>231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Aileron Bold</vt:lpstr>
      <vt:lpstr>Aileron Heavy</vt:lpstr>
      <vt:lpstr>Arial</vt:lpstr>
      <vt:lpstr>Calibri</vt:lpstr>
      <vt:lpstr>Calibri Light</vt:lpstr>
      <vt:lpstr>Open Sans</vt:lpstr>
      <vt:lpstr>Open Sans ExtraBold</vt:lpstr>
      <vt:lpstr>Open Sans Light</vt:lpstr>
      <vt:lpstr>Wingdings</vt:lpstr>
      <vt:lpstr>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Pavlík</dc:creator>
  <cp:lastModifiedBy>Gabriel Johannes</cp:lastModifiedBy>
  <cp:revision>98</cp:revision>
  <dcterms:created xsi:type="dcterms:W3CDTF">2022-10-12T08:05:26Z</dcterms:created>
  <dcterms:modified xsi:type="dcterms:W3CDTF">2024-03-07T10:21:56Z</dcterms:modified>
</cp:coreProperties>
</file>